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18" r:id="rId3"/>
    <p:sldId id="319" r:id="rId4"/>
    <p:sldId id="257" r:id="rId5"/>
    <p:sldId id="258" r:id="rId6"/>
    <p:sldId id="259" r:id="rId7"/>
    <p:sldId id="263" r:id="rId8"/>
    <p:sldId id="264" r:id="rId9"/>
    <p:sldId id="280" r:id="rId10"/>
    <p:sldId id="281" r:id="rId11"/>
    <p:sldId id="283" r:id="rId12"/>
    <p:sldId id="260" r:id="rId13"/>
    <p:sldId id="261" r:id="rId14"/>
    <p:sldId id="322" r:id="rId15"/>
    <p:sldId id="323" r:id="rId16"/>
    <p:sldId id="321" r:id="rId17"/>
    <p:sldId id="265" r:id="rId18"/>
    <p:sldId id="266" r:id="rId19"/>
    <p:sldId id="267" r:id="rId20"/>
    <p:sldId id="268" r:id="rId21"/>
    <p:sldId id="271" r:id="rId22"/>
    <p:sldId id="316" r:id="rId23"/>
    <p:sldId id="273" r:id="rId24"/>
    <p:sldId id="274" r:id="rId25"/>
    <p:sldId id="275" r:id="rId26"/>
    <p:sldId id="276" r:id="rId27"/>
    <p:sldId id="277" r:id="rId28"/>
    <p:sldId id="278" r:id="rId29"/>
    <p:sldId id="279" r:id="rId30"/>
    <p:sldId id="284" r:id="rId31"/>
    <p:sldId id="320" r:id="rId32"/>
    <p:sldId id="317" r:id="rId33"/>
    <p:sldId id="298" r:id="rId34"/>
    <p:sldId id="299" r:id="rId35"/>
    <p:sldId id="300" r:id="rId36"/>
    <p:sldId id="286" r:id="rId37"/>
    <p:sldId id="296" r:id="rId38"/>
    <p:sldId id="290" r:id="rId39"/>
    <p:sldId id="291" r:id="rId40"/>
    <p:sldId id="305" r:id="rId41"/>
    <p:sldId id="306" r:id="rId42"/>
    <p:sldId id="294" r:id="rId43"/>
    <p:sldId id="287" r:id="rId44"/>
    <p:sldId id="288" r:id="rId45"/>
    <p:sldId id="289" r:id="rId46"/>
    <p:sldId id="301" r:id="rId47"/>
    <p:sldId id="302" r:id="rId48"/>
    <p:sldId id="303" r:id="rId49"/>
    <p:sldId id="292" r:id="rId50"/>
    <p:sldId id="307" r:id="rId51"/>
    <p:sldId id="308" r:id="rId52"/>
    <p:sldId id="310" r:id="rId53"/>
    <p:sldId id="311" r:id="rId54"/>
    <p:sldId id="312" r:id="rId55"/>
    <p:sldId id="315"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94" autoAdjust="0"/>
  </p:normalViewPr>
  <p:slideViewPr>
    <p:cSldViewPr>
      <p:cViewPr varScale="1">
        <p:scale>
          <a:sx n="82" d="100"/>
          <a:sy n="82" d="100"/>
        </p:scale>
        <p:origin x="-989"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9AC1C5F-B976-4915-8808-EB5103CA7E31}" type="datetimeFigureOut">
              <a:rPr lang="en-US" smtClean="0"/>
              <a:pPr/>
              <a:t>7/22/2013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304DF67-8DBF-4FC4-B46A-6234173E331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EDE73D-ED4A-4F9D-9B1D-5FEE61856491}" type="datetimeFigureOut">
              <a:rPr lang="en-US" smtClean="0"/>
              <a:pPr/>
              <a:t>7/22/2013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37D7B1-C8F0-41C0-BB19-2F8F7C549FF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Presentation covers the time span from the Civil War Amendments through</a:t>
            </a:r>
            <a:r>
              <a:rPr lang="en-US" baseline="0" dirty="0" smtClean="0"/>
              <a:t> the assassination of Dr. King and the Memphis Garbage Workers’ Strike of 1968 of which Dr. King was a part.</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1870 Census for Greene</a:t>
            </a:r>
            <a:r>
              <a:rPr lang="en-US" baseline="0" dirty="0" smtClean="0"/>
              <a:t> County, Georgia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1870 Census for Greene</a:t>
            </a:r>
            <a:r>
              <a:rPr lang="en-US" baseline="0" dirty="0" smtClean="0"/>
              <a:t> County, Georgia.  Note Willis Williams and wife Creasy.  Especially notice 9 year old Adam.  Adam Williams will grow to be the first pastor of Ebenezer Baptist Church and the grandfather of Martin Luther King.</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election of 1870 was the first election that African Americans could vote under the 15</a:t>
            </a:r>
            <a:r>
              <a:rPr lang="en-US" baseline="30000" dirty="0" smtClean="0"/>
              <a:t>th</a:t>
            </a:r>
            <a:r>
              <a:rPr lang="en-US" baseline="0" dirty="0" smtClean="0"/>
              <a:t> Amendment.  The next seven slides note the many violations committed during that election.</a:t>
            </a:r>
            <a:endParaRPr lang="en-US" dirty="0" smtClean="0"/>
          </a:p>
          <a:p>
            <a:r>
              <a:rPr lang="en-US" dirty="0" smtClean="0"/>
              <a:t>Roll 579 Box 9 Eastern</a:t>
            </a:r>
            <a:r>
              <a:rPr lang="en-US" baseline="0" dirty="0" smtClean="0"/>
              <a:t> and Western Districts of South Carolina; All Divisions: Criminal Case Files 1866-1914;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Roll</a:t>
            </a:r>
            <a:r>
              <a:rPr lang="en-US" baseline="0" dirty="0" smtClean="0"/>
              <a:t> 577 Box 9 </a:t>
            </a:r>
            <a:r>
              <a:rPr lang="en-US" dirty="0" smtClean="0"/>
              <a:t>Eastern</a:t>
            </a:r>
            <a:r>
              <a:rPr lang="en-US" baseline="0" dirty="0" smtClean="0"/>
              <a:t> and Western Districts of South Carolina; All Divisions: Criminal Case Files 1866-1914;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Roll 593 Box 9 Eastern</a:t>
            </a:r>
            <a:r>
              <a:rPr lang="en-US" baseline="0" dirty="0" smtClean="0"/>
              <a:t> and Western Districts of South Carolina; All Divisions: Criminal Case Files 1866-1914;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Roll 603 Box 9 Eastern</a:t>
            </a:r>
            <a:r>
              <a:rPr lang="en-US" baseline="0" dirty="0" smtClean="0"/>
              <a:t> and Western Districts of South Carolina; All Divisions: Criminal Case Files 1866-1914;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Roll 674 Box 9 Eastern</a:t>
            </a:r>
            <a:r>
              <a:rPr lang="en-US" baseline="0" dirty="0" smtClean="0"/>
              <a:t> and Western Districts of South Carolina; All Divisions: Criminal Case Files 1866-1914;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Civil Rights Act of 1875 gave African Americans the right to equal access to public facilities such as hotels, restaurants, theaters, and other institutions.</a:t>
            </a:r>
          </a:p>
          <a:p>
            <a:r>
              <a:rPr lang="en-US" b="1" dirty="0" smtClean="0"/>
              <a:t>Sumner Civil Rights Bill</a:t>
            </a:r>
            <a:r>
              <a:rPr lang="en-US" b="1" i="1" dirty="0" smtClean="0"/>
              <a:t>, 12/01/1873</a:t>
            </a:r>
            <a:r>
              <a:rPr lang="en-US" dirty="0" smtClean="0"/>
              <a:t> </a:t>
            </a:r>
          </a:p>
          <a:p>
            <a:r>
              <a:rPr lang="en-US" b="1" dirty="0" smtClean="0"/>
              <a:t>ARC Identifier 1986640 / Local Identifier HR43A-C1</a:t>
            </a:r>
            <a:r>
              <a:rPr lang="en-US" dirty="0" smtClean="0"/>
              <a:t> </a:t>
            </a:r>
          </a:p>
          <a:p>
            <a:r>
              <a:rPr lang="en-US" dirty="0" smtClean="0"/>
              <a:t>Item from Record Group 233: Records of the U.S. House of Representatives, 1789 - 2011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a:t>
            </a:r>
            <a:r>
              <a:rPr lang="en-US" baseline="0" dirty="0" smtClean="0"/>
              <a:t> the period of Reconstruction (1865-1877) the federal government attempted to re-construct or re-order the South after the Civil War but white Southerners were not happy with the many rights that the formerly enslaved had attained.  Although documentary proof is hard to find, many historians date the end of Reconstruction to the presidential election of 1876.  185 electoral votes were needed to become president in 1876 but after the vote count neither candidate had attained that number but there were 20 votes in dispute.  It is believed that a deal was made where the disputed 20 votes went to Republican candidate Rutherford B. Hayes in return for the end of Reconstruction in the South.  Whether this is true or not, many of the rights that African Americans had attained by 1875 would begin to disappear after the election.</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test of the Civil Rights Act came in 1876 when Fields Cook, an African American minister, was not allowed to register for a hotel room because of the color of his skin.  Upton Newcomer was the clerk who refused to register him.  Field Cook won his case and Newcomer had to pay a fine of $500, a considerable sum at that time.</a:t>
            </a:r>
          </a:p>
          <a:p>
            <a:r>
              <a:rPr lang="en-US" dirty="0" smtClean="0"/>
              <a:t>U.S. v. Newcomer</a:t>
            </a:r>
          </a:p>
          <a:p>
            <a:r>
              <a:rPr lang="en-US" i="1" dirty="0" smtClean="0"/>
              <a:t>The United States v. Upton S. Newcomer </a:t>
            </a:r>
            <a:r>
              <a:rPr lang="en-US" dirty="0" smtClean="0"/>
              <a:t>1876 Records of the U.S. District Court for the Eastern District of Pennsylvania; Records of the District Courts of the United States, Record Group 21; National Archives and Records Administration - National Archives at Philadelphia</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13</a:t>
            </a:r>
            <a:r>
              <a:rPr lang="en-US" b="1" baseline="30000" dirty="0" smtClean="0"/>
              <a:t>th</a:t>
            </a:r>
            <a:r>
              <a:rPr lang="en-US" b="1" dirty="0" smtClean="0"/>
              <a:t> Amendment abolished slavery in the United States.</a:t>
            </a:r>
          </a:p>
          <a:p>
            <a:endParaRPr lang="en-US" b="1" dirty="0" smtClean="0"/>
          </a:p>
          <a:p>
            <a:r>
              <a:rPr lang="en-US" b="1" dirty="0" smtClean="0"/>
              <a:t>Draft of Senate Joint Resolution 16 Submitting the 13th Amendment to the States</a:t>
            </a:r>
            <a:r>
              <a:rPr lang="en-US" dirty="0" smtClean="0"/>
              <a:t> </a:t>
            </a:r>
          </a:p>
          <a:p>
            <a:r>
              <a:rPr lang="en-US" b="1" dirty="0" smtClean="0"/>
              <a:t>ARC Identifier 1943528 / Local Identifier SEN 38A-B2</a:t>
            </a:r>
            <a:r>
              <a:rPr lang="en-US" dirty="0" smtClean="0"/>
              <a:t> </a:t>
            </a:r>
          </a:p>
          <a:p>
            <a:r>
              <a:rPr lang="en-US" dirty="0" smtClean="0"/>
              <a:t>Item from Record Group 46: Records of the U.S. Senate, 1789 - 2011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Two cases within the holdings of the National Archives at Atlanta also document attempts to enforce the Civil Rights Act of 1875.  In U.S. v. Hamilton, the train conductor is taken to court for not allowing an African American with a first class ticket to ride in first class.  The federal district judge does not hear the case but instead decides that the Civil Rights Act of 1875 is unconstitutional and that the case has no merit.   The case goes no further than the district court level.</a:t>
            </a:r>
          </a:p>
          <a:p>
            <a:pPr defTabSz="931774">
              <a:defRPr/>
            </a:pPr>
            <a:r>
              <a:rPr lang="en-US" dirty="0" smtClean="0"/>
              <a:t>US v. James W. Hamilton, Case #2692; Middle District of Tennessee, Nashville Division; Records of the District Courts of the United States; National Archives and Records Administration; National Archives at Atlanta</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In Robinson v. Memphis and Charleston Railroad a train conductor does not allow Sally Robinson and her nephew to ride in the first class passenger car even though they have first class tickets.  In the court testimony the conductor states that he initially does not allow them access because he thinks that the nephew is white and that his “date” is not.  After the nephew explains that they are both black and related, the conductor does allow them to move back to the first class car.  Nonetheless, the Robinson’s still took the case to trial.  The judge ruled in favor of the railroad but the case was appealed to the US Supreme Court.</a:t>
            </a:r>
          </a:p>
          <a:p>
            <a:pPr defTabSz="931774">
              <a:defRPr/>
            </a:pPr>
            <a:r>
              <a:rPr lang="en-US" dirty="0" smtClean="0"/>
              <a:t>Richard A. Robinson and wife Sally J. v. The Memphis and Charleston Rail Road, Case #2611;  Western District of Tennessee, Memphis Division;  Records of the District Courts of the United States; National Archives and Records Administration; National Archives at Atlanta</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Richard A. Robinson and wife Sally J. v. The Memphis and Charleston Rail Road, Case #2611;  Western District of Tennessee, Memphis Division;  Records of the District Courts of the United States; National Archives and Records Administration; National Archives at Atlanta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Homer </a:t>
            </a:r>
            <a:r>
              <a:rPr lang="en-US" b="1" dirty="0" err="1" smtClean="0"/>
              <a:t>Plessy</a:t>
            </a:r>
            <a:r>
              <a:rPr lang="en-US" b="1" dirty="0" smtClean="0"/>
              <a:t>, the man in the photograph, was part African American.  He challenged the segregated traditions of the South by purchasing a first-class ticket on a Louisiana railroad and then sued for his rights.  The US Supreme Court ruled in favor of segregation and established the doctrine of “separate but equal.”</a:t>
            </a:r>
          </a:p>
          <a:p>
            <a:r>
              <a:rPr lang="en-US" b="1" dirty="0" smtClean="0"/>
              <a:t>Judgment in </a:t>
            </a:r>
            <a:r>
              <a:rPr lang="en-US" b="1" dirty="0" err="1" smtClean="0"/>
              <a:t>Plessy</a:t>
            </a:r>
            <a:r>
              <a:rPr lang="en-US" b="1" dirty="0" smtClean="0"/>
              <a:t> v. Ferguson</a:t>
            </a:r>
            <a:r>
              <a:rPr lang="en-US" dirty="0" smtClean="0"/>
              <a:t> </a:t>
            </a:r>
          </a:p>
          <a:p>
            <a:r>
              <a:rPr lang="en-US" b="1" dirty="0" smtClean="0"/>
              <a:t>ARC Identifier 1685178 / MLR Number A1 21-1792-1933, A1 21-1934-1951 (...)</a:t>
            </a:r>
            <a:r>
              <a:rPr lang="en-US" dirty="0" smtClean="0"/>
              <a:t> </a:t>
            </a:r>
          </a:p>
          <a:p>
            <a:r>
              <a:rPr lang="en-US" dirty="0" smtClean="0"/>
              <a:t>Item from Record Group 267: Records of the Supreme Court of the United States, 1772 - 2007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Affidavit of Pat Hill</a:t>
            </a:r>
            <a:r>
              <a:rPr lang="en-US" b="1" i="1" dirty="0" smtClean="0"/>
              <a:t>, 05/12/1903</a:t>
            </a:r>
            <a:r>
              <a:rPr lang="en-US" dirty="0" smtClean="0"/>
              <a:t> </a:t>
            </a:r>
          </a:p>
          <a:p>
            <a:r>
              <a:rPr lang="en-US" b="1" dirty="0" smtClean="0"/>
              <a:t>ARC Identifier 2641475</a:t>
            </a:r>
            <a:r>
              <a:rPr lang="en-US" dirty="0" smtClean="0"/>
              <a:t> </a:t>
            </a:r>
          </a:p>
          <a:p>
            <a:r>
              <a:rPr lang="en-US" dirty="0" smtClean="0"/>
              <a:t>Item from Record Group 21: Records of District Courts of the United States, 1685 - 2004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Even though the social climate had changed, many continued to fight for Civil Rights.  Frederick Douglas was still a prominent player, being appointed ambassador to Haiti and fighting for the right for African Americans to enjoy the Chicago World’s Fair in 1893.  Ida B. Wells fought to end the practice of lynching in the United States.  Booker T. Washington worked to help African American gain the labor skills they would need to gain footing in the American economy.  W.E.B. Dubois fought for intellectual freedom and black access into white universities and colleges.</a:t>
            </a:r>
          </a:p>
          <a:p>
            <a:r>
              <a:rPr lang="en-US" b="1" dirty="0" smtClean="0"/>
              <a:t>Letter from Frederick Douglass to Secretary of State James G. Blaine, Accepting the Appointment as U.S. Minister to Haiti</a:t>
            </a:r>
            <a:r>
              <a:rPr lang="en-US" b="1" i="1" dirty="0" smtClean="0"/>
              <a:t>, 06/25/1889</a:t>
            </a:r>
            <a:r>
              <a:rPr lang="en-US" dirty="0" smtClean="0"/>
              <a:t> </a:t>
            </a:r>
          </a:p>
          <a:p>
            <a:r>
              <a:rPr lang="en-US" b="1" dirty="0" smtClean="0"/>
              <a:t>ARC Identifier 302033 / MLR Number A1 85</a:t>
            </a:r>
            <a:r>
              <a:rPr lang="en-US" dirty="0" smtClean="0"/>
              <a:t> </a:t>
            </a:r>
          </a:p>
          <a:p>
            <a:r>
              <a:rPr lang="en-US" dirty="0" smtClean="0"/>
              <a:t>Item from Record Group 59: General Records of the Department of State, 1763 - 2002 </a:t>
            </a:r>
          </a:p>
          <a:p>
            <a:r>
              <a:rPr lang="en-US" b="1" dirty="0" smtClean="0"/>
              <a:t>Petition from the citizens of New Jersey praying for Congress to make the act of lynching a crime against the United States</a:t>
            </a:r>
            <a:r>
              <a:rPr lang="en-US" b="1" i="1" dirty="0" smtClean="0"/>
              <a:t>, 02/21/1900</a:t>
            </a:r>
            <a:r>
              <a:rPr lang="en-US" dirty="0" smtClean="0"/>
              <a:t> </a:t>
            </a:r>
          </a:p>
          <a:p>
            <a:r>
              <a:rPr lang="en-US" b="1" dirty="0" smtClean="0"/>
              <a:t>ARC Identifier 306656</a:t>
            </a:r>
            <a:r>
              <a:rPr lang="en-US" dirty="0" smtClean="0"/>
              <a:t> </a:t>
            </a:r>
          </a:p>
          <a:p>
            <a:r>
              <a:rPr lang="en-US" dirty="0" smtClean="0"/>
              <a:t>Item from Record Group 233: Records of the U.S. House of Representatives, 1789 - 2011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oldest Civil Rights organization was established</a:t>
            </a:r>
            <a:r>
              <a:rPr lang="en-US" baseline="0" dirty="0" smtClean="0"/>
              <a:t> by a diverse group on February 12, 1909.  </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This document shows the early attempts a black porters to organize for better treatment by the railroads.  By 1925, the porters had organized into the Brotherhood of Sleeping Car Porters and elected A. Philip Randolph as the president of their union.  Both the union and Randolph would play a major role in the advancement for Civil Rights.</a:t>
            </a:r>
          </a:p>
          <a:p>
            <a:r>
              <a:rPr lang="en-US" dirty="0" smtClean="0">
                <a:latin typeface="Times New Roman" pitchFamily="18" charset="0"/>
                <a:cs typeface="Times New Roman" pitchFamily="18" charset="0"/>
              </a:rPr>
              <a:t>Negro Train Porters vs. Southern R.R. System, File Code 260; Records of the United State Railroad Administration; National Archives and Records Administration; National Archives at Atlanta</a:t>
            </a:r>
            <a:endParaRPr lang="en-US"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3937D7B1-C8F0-41C0-BB19-2F8F7C549FF1}"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1930s seven young</a:t>
            </a:r>
            <a:r>
              <a:rPr lang="en-US" baseline="0" dirty="0" smtClean="0"/>
              <a:t> African American men were “</a:t>
            </a:r>
            <a:r>
              <a:rPr lang="en-US" baseline="0" dirty="0" err="1" smtClean="0"/>
              <a:t>hoboing</a:t>
            </a:r>
            <a:r>
              <a:rPr lang="en-US" baseline="0" dirty="0" smtClean="0"/>
              <a:t>” on a train travelling through Alabama.  They would later be charged with abusing two white women who were also “</a:t>
            </a:r>
            <a:r>
              <a:rPr lang="en-US" baseline="0" dirty="0" err="1" smtClean="0"/>
              <a:t>hoboing</a:t>
            </a:r>
            <a:r>
              <a:rPr lang="en-US" baseline="0" dirty="0" smtClean="0"/>
              <a:t>” on the same train.  The white women later recanted their story that they had been abused by the seven men.  Nonetheless a trial was still held and they were sent to prison.  This court case in not part of the National Archives holdings since it was tried in a non-federal court.  These men may have better been served by NAACP lawyers than Communist Party lawyers.</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a:t>
            </a:r>
            <a:r>
              <a:rPr lang="en-US" baseline="0" dirty="0" smtClean="0"/>
              <a:t> 1930s the NAACP had a strong legal team led by the experienced Charles Houston and the young </a:t>
            </a:r>
            <a:r>
              <a:rPr lang="en-US" baseline="0" dirty="0" err="1" smtClean="0"/>
              <a:t>Thurgood</a:t>
            </a:r>
            <a:r>
              <a:rPr lang="en-US" baseline="0" dirty="0" smtClean="0"/>
              <a:t> Marshall.  Marshall, decades later, would become the first African American appointed to the US Supreme Court.</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14</a:t>
            </a:r>
            <a:r>
              <a:rPr lang="en-US" b="1" baseline="30000" dirty="0" smtClean="0"/>
              <a:t>th</a:t>
            </a:r>
            <a:r>
              <a:rPr lang="en-US" b="1" dirty="0" smtClean="0"/>
              <a:t> Amendment gave citizenship to all who were/are born in the United States.</a:t>
            </a:r>
          </a:p>
          <a:p>
            <a:endParaRPr lang="en-US" b="1" dirty="0" smtClean="0"/>
          </a:p>
          <a:p>
            <a:r>
              <a:rPr lang="en-US" b="1" dirty="0" smtClean="0"/>
              <a:t>Joint Resolution Proposing the Fourteenth Amendment to the United States Constitution</a:t>
            </a:r>
            <a:r>
              <a:rPr lang="en-US" b="1" i="1" dirty="0" smtClean="0"/>
              <a:t>, 06/13/1866 - 06/13/1866</a:t>
            </a:r>
            <a:r>
              <a:rPr lang="en-US" dirty="0" smtClean="0"/>
              <a:t> </a:t>
            </a:r>
          </a:p>
          <a:p>
            <a:r>
              <a:rPr lang="en-US" b="1" dirty="0" smtClean="0"/>
              <a:t>ARC Identifier 1408913 / MLR Number A-1 5A (1789-1823 segment), A-1 5B (1824-1956 segment) (...)</a:t>
            </a:r>
            <a:r>
              <a:rPr lang="en-US" dirty="0" smtClean="0"/>
              <a:t> </a:t>
            </a:r>
          </a:p>
          <a:p>
            <a:r>
              <a:rPr lang="en-US" dirty="0" smtClean="0"/>
              <a:t>Item from Record Group 11: General Records of the United States Government, 1778 - 2006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1940s, the NAACP legal team took numerous cases to court where they sued for equal pay for black teachers.  The first case, Mills v. Lowndes, they did not win but they win most of them after that.  Many of these court cases are housed in the National Archives at Atlanta</a:t>
            </a:r>
          </a:p>
          <a:p>
            <a:r>
              <a:rPr lang="en-US" dirty="0" smtClean="0"/>
              <a:t>Mills v. Lowndes </a:t>
            </a:r>
          </a:p>
          <a:p>
            <a:r>
              <a:rPr lang="en-US" i="1" dirty="0" smtClean="0"/>
              <a:t>Walter Mills v. </a:t>
            </a:r>
            <a:r>
              <a:rPr lang="en-US" i="1" dirty="0" err="1" smtClean="0"/>
              <a:t>Tasker</a:t>
            </a:r>
            <a:r>
              <a:rPr lang="en-US" i="1" dirty="0" smtClean="0"/>
              <a:t> G. Lowndes, et al. 1939 Case No. 56 Records of the U.S. District Court for the District of Maryland 1939; Records of the District Courts of the United States, Record Group 21; National Archives and Records Administration - National Archives at Philadelphia </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 the spring of 1941, A. Philip Randolph threatened a “March on Washington” unless African Americans were granted equal opportunity in the war industries manufacturing material for World War II.  President Franklin Roosevelt did not want a march on Washington so signed Executive Order 8802 establishing the Fair Employment Practices Commission, a federal agency to promote equal opportunity and investigate violations.  The FEPC did not have much power to enforce equality especially in the South</a:t>
            </a:r>
          </a:p>
          <a:p>
            <a:r>
              <a:rPr lang="en-US" b="1" dirty="0" smtClean="0"/>
              <a:t>Executive Order 8802 Dated June 25, 1941, in which President Franklin D. Roosevelt Prohibits Discrimination in the Defense Program</a:t>
            </a:r>
            <a:r>
              <a:rPr lang="en-US" b="1" i="1" dirty="0" smtClean="0"/>
              <a:t>, 06/25/1941 - 06/25/1941</a:t>
            </a:r>
            <a:r>
              <a:rPr lang="en-US" dirty="0" smtClean="0"/>
              <a:t> </a:t>
            </a:r>
          </a:p>
          <a:p>
            <a:r>
              <a:rPr lang="en-US" b="1" dirty="0" smtClean="0"/>
              <a:t>ARC Identifier 300005 / MLR Number A1 30</a:t>
            </a:r>
            <a:r>
              <a:rPr lang="en-US" dirty="0" smtClean="0"/>
              <a:t> </a:t>
            </a:r>
          </a:p>
          <a:p>
            <a:r>
              <a:rPr lang="en-US" dirty="0" smtClean="0"/>
              <a:t>Item from Record Group 11: General Records of the United States Government, 1778 - 2006 </a:t>
            </a:r>
          </a:p>
          <a:p>
            <a:r>
              <a:rPr lang="en-US" b="1" dirty="0" smtClean="0"/>
              <a:t>Draft news release relating to the recent disturbances in Mobile at the Alabama Dry Dock and Shipbuilding Corporation.</a:t>
            </a:r>
            <a:r>
              <a:rPr lang="en-US" b="1" i="1" dirty="0" smtClean="0"/>
              <a:t>, 05/27/1943</a:t>
            </a:r>
            <a:r>
              <a:rPr lang="en-US" dirty="0" smtClean="0"/>
              <a:t> </a:t>
            </a:r>
          </a:p>
          <a:p>
            <a:r>
              <a:rPr lang="en-US" b="1" dirty="0" smtClean="0"/>
              <a:t>ARC Identifier 281526</a:t>
            </a:r>
            <a:r>
              <a:rPr lang="en-US" dirty="0" smtClean="0"/>
              <a:t> </a:t>
            </a:r>
          </a:p>
          <a:p>
            <a:r>
              <a:rPr lang="en-US" dirty="0" smtClean="0"/>
              <a:t>Item from Record Group 211: Records of the War Manpower Commission, 1936 - 1951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World War II Isaac Woodward, a African American recently discharged from the Army, was taken from a commercial bus traveling through South Carolina and beaten up by police.  In the process, he was made blind.  The police were tried in federal court for violation of Woodward’s rights but a jury found the police innocent.</a:t>
            </a:r>
          </a:p>
          <a:p>
            <a:r>
              <a:rPr lang="en-US" dirty="0" smtClean="0"/>
              <a:t>U.S.A.  v.  Lynwood Lanier Shull #16603;  Criminal Cases, Eastern District of South Carolina (Columbia; Records of the District Courts of the United States; National Archives and Records Administration; National Archives at Atlanta </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Shortly after the Shull case, President Truman referred to it in the above letter as a reason why things had to change.</a:t>
            </a:r>
          </a:p>
          <a:p>
            <a:r>
              <a:rPr lang="en-US" b="1" dirty="0" smtClean="0"/>
              <a:t>Letter from Harry S. Truman to Ernie Roberts</a:t>
            </a:r>
            <a:r>
              <a:rPr lang="en-US" b="1" i="1" dirty="0" smtClean="0"/>
              <a:t>, 08/18/1948</a:t>
            </a:r>
            <a:r>
              <a:rPr lang="en-US" dirty="0" smtClean="0"/>
              <a:t> </a:t>
            </a:r>
          </a:p>
          <a:p>
            <a:r>
              <a:rPr lang="en-US" b="1" dirty="0" smtClean="0"/>
              <a:t>ARC Identifier 201511</a:t>
            </a:r>
            <a:r>
              <a:rPr lang="en-US" dirty="0" smtClean="0"/>
              <a:t> </a:t>
            </a:r>
          </a:p>
          <a:p>
            <a:r>
              <a:rPr lang="en-US" dirty="0" smtClean="0"/>
              <a:t>Item from Collection HST-PSF: President's Secretary's Files (Truman Administration), 1945 - 1960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order that integrated the U.S. military</a:t>
            </a:r>
          </a:p>
          <a:p>
            <a:r>
              <a:rPr lang="en-US" dirty="0" smtClean="0"/>
              <a:t>Executive Order 9981, July 26, 1948; General Records of the United States Government; Record Group 11; National Archives.</a:t>
            </a:r>
            <a:br>
              <a:rPr lang="en-US" dirty="0" smtClean="0"/>
            </a:b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Truman’s stand on Civil Rights,</a:t>
            </a:r>
            <a:r>
              <a:rPr lang="en-US" baseline="0" dirty="0" smtClean="0"/>
              <a:t> specifically the integration of the military, his political party split in two with the formation of the Dixie-</a:t>
            </a:r>
            <a:r>
              <a:rPr lang="en-US" baseline="0" dirty="0" err="1" smtClean="0"/>
              <a:t>crats</a:t>
            </a:r>
            <a:r>
              <a:rPr lang="en-US" baseline="0" dirty="0" smtClean="0"/>
              <a:t>.  This meant almost certain defeat for him when he ran for re-election in 1948.  Amazingly, Truman won.  This was a case when the news media called the election for one candidate but got it wrong in the end.</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state of South Carolina did not allow African Americans the right to vote in primary elections.  George Elmore challenged this law in federal district court.  His lawyer was </a:t>
            </a:r>
            <a:r>
              <a:rPr lang="en-US" baseline="0" dirty="0" err="1" smtClean="0"/>
              <a:t>Thurgood</a:t>
            </a:r>
            <a:r>
              <a:rPr lang="en-US" baseline="0" dirty="0" smtClean="0"/>
              <a:t> Marshall.  Federal judge J. </a:t>
            </a:r>
            <a:r>
              <a:rPr lang="en-US" baseline="0" dirty="0" err="1" smtClean="0"/>
              <a:t>Waties</a:t>
            </a:r>
            <a:r>
              <a:rPr lang="en-US" baseline="0" dirty="0" smtClean="0"/>
              <a:t> </a:t>
            </a:r>
            <a:r>
              <a:rPr lang="en-US" baseline="0" dirty="0" err="1" smtClean="0"/>
              <a:t>Waring</a:t>
            </a:r>
            <a:r>
              <a:rPr lang="en-US" baseline="0" dirty="0" smtClean="0"/>
              <a:t> ruled in favor of George Elmore and in 1948 African Americans were allowed to vote in the primaries.</a:t>
            </a:r>
            <a:endParaRPr lang="en-US" dirty="0" smtClean="0"/>
          </a:p>
          <a:p>
            <a:r>
              <a:rPr lang="en-US" dirty="0" smtClean="0"/>
              <a:t>George</a:t>
            </a:r>
            <a:r>
              <a:rPr lang="en-US" baseline="0" dirty="0" smtClean="0"/>
              <a:t> Elmore v. Clay Rice Case #1702; Civil Case Files; Eastern District of South Carolina, All Division;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1949, African</a:t>
            </a:r>
            <a:r>
              <a:rPr lang="en-US" baseline="0" dirty="0" smtClean="0"/>
              <a:t> American families in Clarendon County, South Carolina sued for better schools for their children.  The case was named for Harry Briggs (pictured with his wife) since he was the first parent to sign the petition sent to the school board demanding better schools.  </a:t>
            </a:r>
            <a:endParaRPr lang="en-US" dirty="0" smtClean="0"/>
          </a:p>
          <a:p>
            <a:r>
              <a:rPr lang="en-US" dirty="0" smtClean="0"/>
              <a:t>Briggs v. Elliott Case #2657; Civil</a:t>
            </a:r>
            <a:r>
              <a:rPr lang="en-US" baseline="0" dirty="0" smtClean="0"/>
              <a:t> Case Files; Eastern District of South Carolina, Charleston Division; Records of the District Courts of the United States; National Archives and Records Administration; National Archives at Atlanta</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Three federal judges heard Briggs v. Elliott.  Two</a:t>
            </a:r>
            <a:r>
              <a:rPr lang="en-US" baseline="0" dirty="0" smtClean="0"/>
              <a:t> of the judges ruled in favor of the white school board and the state of South Carolina.  One judge, Judge J. </a:t>
            </a:r>
            <a:r>
              <a:rPr lang="en-US" baseline="0" dirty="0" err="1" smtClean="0"/>
              <a:t>Waties</a:t>
            </a:r>
            <a:r>
              <a:rPr lang="en-US" baseline="0" dirty="0" smtClean="0"/>
              <a:t> </a:t>
            </a:r>
            <a:r>
              <a:rPr lang="en-US" baseline="0" dirty="0" err="1" smtClean="0"/>
              <a:t>Waring</a:t>
            </a:r>
            <a:r>
              <a:rPr lang="en-US" baseline="0" dirty="0" smtClean="0"/>
              <a:t> dissented and ruled in favor of Briggs.</a:t>
            </a:r>
            <a:endParaRPr lang="en-US" dirty="0" smtClean="0"/>
          </a:p>
          <a:p>
            <a:pPr defTabSz="931774">
              <a:defRPr/>
            </a:pPr>
            <a:r>
              <a:rPr lang="en-US" dirty="0" smtClean="0"/>
              <a:t>Briggs v. Elliott Case #2657; Civil</a:t>
            </a:r>
            <a:r>
              <a:rPr lang="en-US" baseline="0" dirty="0" smtClean="0"/>
              <a:t> Case Files; Eastern District of South Carolina, Charleston Division; Records of the District Courts of the United States; National Archives and Records Administration; National Archives at Atlanta</a:t>
            </a:r>
            <a:endParaRPr lang="en-US" dirty="0" smtClean="0"/>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Judge </a:t>
            </a:r>
            <a:r>
              <a:rPr lang="en-US" dirty="0" err="1" smtClean="0"/>
              <a:t>Waring</a:t>
            </a:r>
            <a:r>
              <a:rPr lang="en-US" dirty="0" smtClean="0"/>
              <a:t> wrote a 21-page dissenting</a:t>
            </a:r>
            <a:r>
              <a:rPr lang="en-US" baseline="0" dirty="0" smtClean="0"/>
              <a:t> opinion explaining why segregation was wrong.  Briggs v. Elliott was appealed to the US Supreme Court, becoming the first case in Brown v. Board of Education of Topeka.  Many believe the Judge </a:t>
            </a:r>
            <a:r>
              <a:rPr lang="en-US" baseline="0" dirty="0" err="1" smtClean="0"/>
              <a:t>Waring’s</a:t>
            </a:r>
            <a:r>
              <a:rPr lang="en-US" baseline="0" dirty="0" smtClean="0"/>
              <a:t> dissension had a major effect on the Supreme Court’s ruling in favor of Brown.</a:t>
            </a:r>
            <a:endParaRPr lang="en-US" dirty="0" smtClean="0"/>
          </a:p>
          <a:p>
            <a:pPr defTabSz="931774">
              <a:defRPr/>
            </a:pPr>
            <a:r>
              <a:rPr lang="en-US" dirty="0" smtClean="0"/>
              <a:t>Briggs v. Elliott Case #2657; Civil</a:t>
            </a:r>
            <a:r>
              <a:rPr lang="en-US" baseline="0" dirty="0" smtClean="0"/>
              <a:t> Case Files; Eastern District of South Carolina, Charleston Division; Records of the District Courts of the United States; National Archives and Records Administration; National Archives at Atlanta</a:t>
            </a:r>
            <a:endParaRPr lang="en-US" dirty="0" smtClean="0"/>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a:p>
            <a:r>
              <a:rPr lang="en-US" b="1" dirty="0" smtClean="0"/>
              <a:t>The 15</a:t>
            </a:r>
            <a:r>
              <a:rPr lang="en-US" b="1" baseline="30000" dirty="0" smtClean="0"/>
              <a:t>th</a:t>
            </a:r>
            <a:r>
              <a:rPr lang="en-US" b="1" dirty="0" smtClean="0"/>
              <a:t> Amendment gave the right to vote to the formerly </a:t>
            </a:r>
            <a:r>
              <a:rPr lang="en-US" b="1" dirty="0" err="1" smtClean="0"/>
              <a:t>unslaved</a:t>
            </a:r>
            <a:r>
              <a:rPr lang="en-US" b="1" dirty="0" smtClean="0"/>
              <a:t>.</a:t>
            </a:r>
          </a:p>
          <a:p>
            <a:endParaRPr lang="en-US" b="1" dirty="0" smtClean="0"/>
          </a:p>
          <a:p>
            <a:r>
              <a:rPr lang="en-US" b="1" dirty="0" smtClean="0"/>
              <a:t>Joint Resolution Proposing the Fifteenth Amendment to the United States Constitution</a:t>
            </a:r>
            <a:r>
              <a:rPr lang="en-US" b="1" i="1" dirty="0" smtClean="0"/>
              <a:t>, 02/26/1869 - 02/26/1869</a:t>
            </a:r>
            <a:r>
              <a:rPr lang="en-US" dirty="0" smtClean="0"/>
              <a:t> </a:t>
            </a:r>
          </a:p>
          <a:p>
            <a:r>
              <a:rPr lang="en-US" b="1" dirty="0" smtClean="0"/>
              <a:t>ARC Identifier 299797 / MLR Number A-1 5A (1789-1823 segment), A-1 5B (1824-1956 segment) (...)</a:t>
            </a:r>
            <a:r>
              <a:rPr lang="en-US" dirty="0" smtClean="0"/>
              <a:t> </a:t>
            </a:r>
          </a:p>
          <a:p>
            <a:r>
              <a:rPr lang="en-US" dirty="0" smtClean="0"/>
              <a:t>Item from Record Group 11: General Records of the United States Government, 1778 - 2006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Notice that the Briggs Case was the first heard in Brown v. Board of Education </a:t>
            </a:r>
          </a:p>
          <a:p>
            <a:r>
              <a:rPr lang="en-US" b="1" dirty="0" smtClean="0"/>
              <a:t>Order of Argument</a:t>
            </a:r>
            <a:r>
              <a:rPr lang="en-US" b="1" i="1" dirty="0" smtClean="0"/>
              <a:t>, 1953</a:t>
            </a:r>
            <a:r>
              <a:rPr lang="en-US" dirty="0" smtClean="0"/>
              <a:t> </a:t>
            </a:r>
          </a:p>
          <a:p>
            <a:r>
              <a:rPr lang="en-US" b="1" dirty="0" smtClean="0"/>
              <a:t>ARC Identifier 1656509 / MLR Number A1 21-1792-1933, A1 21-1934-1951 (...)</a:t>
            </a:r>
            <a:r>
              <a:rPr lang="en-US" dirty="0" smtClean="0"/>
              <a:t> </a:t>
            </a:r>
          </a:p>
          <a:p>
            <a:r>
              <a:rPr lang="en-US" dirty="0" smtClean="0"/>
              <a:t>Item from Record Group 267: Records of the Supreme Court of the United States, 1772 - 2007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Brown Ruling </a:t>
            </a:r>
            <a:r>
              <a:rPr lang="en-US" b="1" dirty="0" err="1" smtClean="0"/>
              <a:t>callled</a:t>
            </a:r>
            <a:r>
              <a:rPr lang="en-US" b="1" dirty="0" smtClean="0"/>
              <a:t> for the end of segregated schools.</a:t>
            </a:r>
          </a:p>
          <a:p>
            <a:r>
              <a:rPr lang="en-US" b="1" dirty="0" smtClean="0"/>
              <a:t>Judgment, Brown v. Board of Education</a:t>
            </a:r>
            <a:r>
              <a:rPr lang="en-US" b="1" i="1" dirty="0" smtClean="0"/>
              <a:t>, 05/31/1955</a:t>
            </a:r>
            <a:r>
              <a:rPr lang="en-US" dirty="0" smtClean="0"/>
              <a:t> </a:t>
            </a:r>
          </a:p>
          <a:p>
            <a:r>
              <a:rPr lang="en-US" b="1" dirty="0" smtClean="0"/>
              <a:t>ARC Identifier 301669 / MLR Number A1 21-1792-1933, A1 21-1934-1951 (...)</a:t>
            </a:r>
            <a:r>
              <a:rPr lang="en-US" dirty="0" smtClean="0"/>
              <a:t> </a:t>
            </a:r>
          </a:p>
          <a:p>
            <a:r>
              <a:rPr lang="en-US" dirty="0" smtClean="0"/>
              <a:t>Item from Record Group 267: Records of the Supreme Court of the United States, 1772 - 2007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Police Report on Arrest of Rosa Parks</a:t>
            </a:r>
            <a:r>
              <a:rPr lang="en-US" dirty="0" smtClean="0"/>
              <a:t> </a:t>
            </a:r>
          </a:p>
          <a:p>
            <a:pPr algn="l"/>
            <a:r>
              <a:rPr lang="en-US" b="1" dirty="0" smtClean="0"/>
              <a:t>ARC Identifier 596074</a:t>
            </a:r>
            <a:r>
              <a:rPr lang="en-US" dirty="0" smtClean="0"/>
              <a:t> </a:t>
            </a:r>
          </a:p>
          <a:p>
            <a:pPr algn="l"/>
            <a:r>
              <a:rPr lang="en-US" dirty="0" smtClean="0"/>
              <a:t>Item from Record Group 21: Records of District Courts of the United States, 1685 - 2004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Browder v. Gayle was the court case involving the four young women that had been arrested before Rosa Parks.  It was this court case that was the legal victory that allowed for the ultimate success of the Montgomery Bus Boycott.</a:t>
            </a:r>
          </a:p>
          <a:p>
            <a:r>
              <a:rPr lang="en-US" b="1" dirty="0" smtClean="0"/>
              <a:t>Judgment from Aurelia Browder et al. v. W. A. Gayle et al.</a:t>
            </a:r>
            <a:r>
              <a:rPr lang="en-US" dirty="0" smtClean="0"/>
              <a:t> </a:t>
            </a:r>
          </a:p>
          <a:p>
            <a:r>
              <a:rPr lang="en-US" b="1" dirty="0" smtClean="0"/>
              <a:t>ARC Identifier 279206</a:t>
            </a:r>
            <a:r>
              <a:rPr lang="en-US" dirty="0" smtClean="0"/>
              <a:t> </a:t>
            </a:r>
          </a:p>
          <a:p>
            <a:r>
              <a:rPr lang="en-US" dirty="0" smtClean="0"/>
              <a:t>Item from Record Group 21: Records of District Courts of the United States, 1685 - 2004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 the fall of 1957 nine African American students integrated Central High School in Little Rock, Arkansas.  There were protests by the white community.  President Eisenhower sent the military in the keep order.  </a:t>
            </a:r>
          </a:p>
          <a:p>
            <a:r>
              <a:rPr lang="en-US" b="1" dirty="0" smtClean="0"/>
              <a:t>Diary Dictated by President Eisenhower on October 8, 1957 Concerning the Visit of Governor </a:t>
            </a:r>
            <a:r>
              <a:rPr lang="en-US" b="1" dirty="0" err="1" smtClean="0"/>
              <a:t>Orval</a:t>
            </a:r>
            <a:r>
              <a:rPr lang="en-US" b="1" dirty="0" smtClean="0"/>
              <a:t> </a:t>
            </a:r>
            <a:r>
              <a:rPr lang="en-US" b="1" dirty="0" err="1" smtClean="0"/>
              <a:t>Faubus</a:t>
            </a:r>
            <a:r>
              <a:rPr lang="en-US" b="1" dirty="0" smtClean="0"/>
              <a:t> on September 14, 1957</a:t>
            </a:r>
            <a:r>
              <a:rPr lang="en-US" b="1" i="1" dirty="0" smtClean="0"/>
              <a:t>, 10/08/1957</a:t>
            </a:r>
            <a:r>
              <a:rPr lang="en-US" dirty="0" smtClean="0"/>
              <a:t> </a:t>
            </a:r>
          </a:p>
          <a:p>
            <a:r>
              <a:rPr lang="en-US" b="1" dirty="0" smtClean="0"/>
              <a:t>ARC Identifier 186622</a:t>
            </a:r>
            <a:r>
              <a:rPr lang="en-US" dirty="0" smtClean="0"/>
              <a:t> </a:t>
            </a:r>
          </a:p>
          <a:p>
            <a:r>
              <a:rPr lang="en-US" dirty="0" smtClean="0"/>
              <a:t>Item from Collection DDE-EPRES: Eisenhower, Dwight D.: Papers as President of the United States, 1953 - 1961 </a:t>
            </a:r>
          </a:p>
          <a:p>
            <a:r>
              <a:rPr lang="en-US" b="1" dirty="0" smtClean="0"/>
              <a:t>Letter to President Dwight D. Eisenhower from Rev. Fr. Richard P. Adair Regarding Little Rock, Arkansas</a:t>
            </a:r>
            <a:r>
              <a:rPr lang="en-US" b="1" i="1" dirty="0" smtClean="0"/>
              <a:t>, 09/25/1957</a:t>
            </a:r>
            <a:r>
              <a:rPr lang="en-US" dirty="0" smtClean="0"/>
              <a:t> </a:t>
            </a:r>
          </a:p>
          <a:p>
            <a:r>
              <a:rPr lang="en-US" b="1" dirty="0" smtClean="0"/>
              <a:t>ARC Identifier 6092865</a:t>
            </a:r>
            <a:r>
              <a:rPr lang="en-US" dirty="0" smtClean="0"/>
              <a:t> </a:t>
            </a:r>
          </a:p>
          <a:p>
            <a:r>
              <a:rPr lang="en-US" dirty="0" smtClean="0"/>
              <a:t>Item from Collection DDE-WHCF: White House Central Files (Eisenhower Administration), 1953 - 1961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By the early 1960s, the Civil Rights Movement included such events as the Greensboro, NC sit-in, the Freedom Riders where protestors rode commercial buses into the Deep South, and James Meredith’s integration of the University of Mississippi.</a:t>
            </a:r>
          </a:p>
          <a:p>
            <a:r>
              <a:rPr lang="en-US" b="1" dirty="0" smtClean="0"/>
              <a:t>Order from United States vs. United States </a:t>
            </a:r>
            <a:r>
              <a:rPr lang="en-US" b="1" dirty="0" err="1" smtClean="0"/>
              <a:t>Klans</a:t>
            </a:r>
            <a:r>
              <a:rPr lang="en-US" b="1" i="1" dirty="0" smtClean="0"/>
              <a:t>, 09/1938 - 11/26/1968</a:t>
            </a:r>
            <a:r>
              <a:rPr lang="en-US" dirty="0" smtClean="0"/>
              <a:t> </a:t>
            </a:r>
          </a:p>
          <a:p>
            <a:r>
              <a:rPr lang="en-US" b="1" dirty="0" smtClean="0"/>
              <a:t>ARC Identifier 279202</a:t>
            </a:r>
            <a:r>
              <a:rPr lang="en-US" dirty="0" smtClean="0"/>
              <a:t> </a:t>
            </a:r>
          </a:p>
          <a:p>
            <a:r>
              <a:rPr lang="en-US" dirty="0" smtClean="0"/>
              <a:t>Item from Record Group 21: Records of District Courts of the United States, 1685 - 2004 </a:t>
            </a:r>
          </a:p>
          <a:p>
            <a:r>
              <a:rPr lang="en-US" b="1" dirty="0" smtClean="0"/>
              <a:t>Kennedy Telegram to Barnett September 29, 1962</a:t>
            </a:r>
            <a:r>
              <a:rPr lang="en-US" b="1" i="1" dirty="0" smtClean="0"/>
              <a:t>, 09/29/1962</a:t>
            </a:r>
            <a:r>
              <a:rPr lang="en-US" dirty="0" smtClean="0"/>
              <a:t> </a:t>
            </a:r>
          </a:p>
          <a:p>
            <a:r>
              <a:rPr lang="en-US" b="1" dirty="0" smtClean="0"/>
              <a:t>ARC Identifier 193813</a:t>
            </a:r>
            <a:r>
              <a:rPr lang="en-US" dirty="0" smtClean="0"/>
              <a:t> </a:t>
            </a:r>
          </a:p>
          <a:p>
            <a:r>
              <a:rPr lang="en-US" dirty="0" smtClean="0"/>
              <a:t>Item from Collection JFK-POF: Papers of John F. Kennedy: President's Office Files, 01/20/1961 - 11/22/1963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March on Washington</a:t>
            </a:r>
            <a:r>
              <a:rPr lang="en-US" baseline="0" dirty="0" smtClean="0"/>
              <a:t> in 1963.  The main organizer was A. Philip Randolph, the man who had threatened the March on Washington in 1941.  Randolph appears in the upper right and lower left photograph.  His image is also the one that appears on the first slide of this presentation.</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It was the marches on Selma that united much of the nation to support the growing Civil Rights Movement.</a:t>
            </a:r>
          </a:p>
          <a:p>
            <a:r>
              <a:rPr lang="en-US" b="1" dirty="0" smtClean="0"/>
              <a:t>Testimony from Hosea Williams, John Lewis, and Amelia Boynton et al. v. Honorable George C. Wallace, Governor of Alabama et al.</a:t>
            </a:r>
            <a:r>
              <a:rPr lang="en-US" dirty="0" smtClean="0"/>
              <a:t> </a:t>
            </a:r>
          </a:p>
          <a:p>
            <a:r>
              <a:rPr lang="en-US" b="1" dirty="0" smtClean="0"/>
              <a:t>ARC Identifier 279204</a:t>
            </a:r>
            <a:r>
              <a:rPr lang="en-US" dirty="0" smtClean="0"/>
              <a:t> </a:t>
            </a:r>
          </a:p>
          <a:p>
            <a:r>
              <a:rPr lang="en-US" dirty="0" smtClean="0"/>
              <a:t>Item from Record Group 21: Records of District Courts of the United States, 1685 - 2004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President Lyndon Johnson, a white southerner, fought for and got enacted the Civil Rights Act of 1964 and the Voting Rights Act of 1965.</a:t>
            </a:r>
          </a:p>
          <a:p>
            <a:r>
              <a:rPr lang="en-US" b="1" dirty="0" smtClean="0"/>
              <a:t>House Resolution 6400, the Voting Rights Bill</a:t>
            </a:r>
            <a:r>
              <a:rPr lang="en-US" b="1" i="1" dirty="0" smtClean="0"/>
              <a:t>, 05/14/1965</a:t>
            </a:r>
            <a:r>
              <a:rPr lang="en-US" dirty="0" smtClean="0"/>
              <a:t> </a:t>
            </a:r>
          </a:p>
          <a:p>
            <a:r>
              <a:rPr lang="en-US" b="1" dirty="0" smtClean="0"/>
              <a:t>ARC Identifier 1991043</a:t>
            </a:r>
            <a:r>
              <a:rPr lang="en-US" dirty="0" smtClean="0"/>
              <a:t> </a:t>
            </a:r>
          </a:p>
          <a:p>
            <a:r>
              <a:rPr lang="en-US" dirty="0" smtClean="0"/>
              <a:t>Item from Record Group 233: Records of the U.S. House of Representatives, 1789 - 2011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 nation was shocked in April 1968 with the assassination of Dr. Martin Luther King who had led the Civil Rights Movement since the Montgomery Bus Boycott.</a:t>
            </a:r>
          </a:p>
          <a:p>
            <a:r>
              <a:rPr lang="en-US" b="1" dirty="0" smtClean="0"/>
              <a:t>Senator Robert F. Kennedy spoke in honor of Dr. King after his death.  Senator Kennedy would also be assassinated that same year.   Dr. King died in Memphis, Tennessee where he was supporting the Memphis Garbage Workers in their attempt for better working conditions.</a:t>
            </a:r>
          </a:p>
          <a:p>
            <a:r>
              <a:rPr lang="en-US" b="1" dirty="0" smtClean="0"/>
              <a:t>Opinion and Temporary Injunction</a:t>
            </a:r>
            <a:r>
              <a:rPr lang="en-US" b="1" i="1" dirty="0" smtClean="0"/>
              <a:t>, 1968</a:t>
            </a:r>
            <a:r>
              <a:rPr lang="en-US" dirty="0" smtClean="0"/>
              <a:t> </a:t>
            </a:r>
          </a:p>
          <a:p>
            <a:r>
              <a:rPr lang="en-US" b="1" dirty="0" smtClean="0"/>
              <a:t>ARC Identifier 641661</a:t>
            </a:r>
            <a:r>
              <a:rPr lang="en-US" dirty="0" smtClean="0"/>
              <a:t> </a:t>
            </a:r>
          </a:p>
          <a:p>
            <a:r>
              <a:rPr lang="en-US" dirty="0" smtClean="0"/>
              <a:t>Item from Record Group 21: Records of District Courts of the United States, 1685 - 2004 </a:t>
            </a:r>
          </a:p>
          <a:p>
            <a:r>
              <a:rPr lang="en-US" b="1" dirty="0" smtClean="0"/>
              <a:t>Statement by Senator Robert F. Kennedy on the Death of the Reverend Martin Luther King April 4, 1968</a:t>
            </a:r>
            <a:r>
              <a:rPr lang="en-US" b="1" i="1" dirty="0" smtClean="0"/>
              <a:t>, 04/04/1968</a:t>
            </a:r>
            <a:r>
              <a:rPr lang="en-US" dirty="0" smtClean="0"/>
              <a:t> </a:t>
            </a:r>
          </a:p>
          <a:p>
            <a:r>
              <a:rPr lang="en-US" b="1" dirty="0" smtClean="0"/>
              <a:t>ARC Identifier 194037</a:t>
            </a:r>
            <a:r>
              <a:rPr lang="en-US" dirty="0" smtClean="0"/>
              <a:t> </a:t>
            </a:r>
          </a:p>
          <a:p>
            <a:r>
              <a:rPr lang="en-US" dirty="0" smtClean="0"/>
              <a:t>Item from Collection JFK-RFK: Robert F. Kennedy Papers, 1937 - 06/06/1968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National Archives and Records Administration Microfilm: Roll M1907—</a:t>
            </a:r>
            <a:r>
              <a:rPr lang="en-US" i="1" dirty="0" smtClean="0"/>
              <a:t>Records of the Field Offices for the State of Mississippi, Bureau of Refugees, Freedmen, and Abandoned Lands (1865-1872)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Freedmen’s Bureau was established to help the formerly</a:t>
            </a:r>
            <a:r>
              <a:rPr lang="en-US" baseline="0" dirty="0" smtClean="0"/>
              <a:t> enslave transition into freedom.  This is a marriage license.</a:t>
            </a:r>
          </a:p>
          <a:p>
            <a:endParaRPr lang="en-US" dirty="0" smtClean="0"/>
          </a:p>
          <a:p>
            <a:r>
              <a:rPr lang="en-US" dirty="0" smtClean="0"/>
              <a:t>National Archives and</a:t>
            </a:r>
            <a:r>
              <a:rPr lang="en-US" baseline="0" dirty="0" smtClean="0"/>
              <a:t> Records Administration Microfilm: Roll </a:t>
            </a:r>
            <a:r>
              <a:rPr lang="en-US" dirty="0" smtClean="0"/>
              <a:t>M1907—</a:t>
            </a:r>
            <a:r>
              <a:rPr lang="en-US" i="1" dirty="0" smtClean="0"/>
              <a:t>Records of the Field Offices for the State of Mississippi, Bureau of Refugees, Freedmen, and Abandoned Lands (1865-1872)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Freedmen’s Bureau also set up schools.  A handful of schools today claim that they can  trace their beginnings to this time period.</a:t>
            </a:r>
          </a:p>
          <a:p>
            <a:r>
              <a:rPr lang="en-US" b="1" dirty="0" smtClean="0"/>
              <a:t>Monthly Report of Schools, Teachers, Societies, Pupils, and Buildings</a:t>
            </a:r>
            <a:r>
              <a:rPr lang="en-US" b="1" i="1" dirty="0" smtClean="0"/>
              <a:t>, 03/1869</a:t>
            </a:r>
            <a:r>
              <a:rPr lang="en-US" dirty="0" smtClean="0"/>
              <a:t> </a:t>
            </a:r>
          </a:p>
          <a:p>
            <a:r>
              <a:rPr lang="en-US" b="1" dirty="0" smtClean="0"/>
              <a:t>ARC Identifier 4688408 / MLR Number NM-95 3835</a:t>
            </a:r>
            <a:r>
              <a:rPr lang="en-US" dirty="0" smtClean="0"/>
              <a:t> </a:t>
            </a:r>
          </a:p>
          <a:p>
            <a:r>
              <a:rPr lang="en-US" dirty="0" smtClean="0"/>
              <a:t>Item from Record Group 105: Records of the Bureau of Refugees, Freedmen, and Abandoned Lands, 1861 - 1880 </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One of the duties of the Freemen’s Bureau was to help the formerly enslaved work out labor agreements  with employers.  Some of the conditions stipulated in these contracts were only slightly better than the conditions of slavery.</a:t>
            </a:r>
          </a:p>
          <a:p>
            <a:r>
              <a:rPr lang="en-US" b="1" dirty="0" smtClean="0"/>
              <a:t>Contract Between James Mitchell and Dick and Wife</a:t>
            </a:r>
            <a:r>
              <a:rPr lang="en-US" b="1" i="1" dirty="0" smtClean="0"/>
              <a:t>, 01/19/1866</a:t>
            </a:r>
            <a:r>
              <a:rPr lang="en-US" dirty="0" smtClean="0"/>
              <a:t> </a:t>
            </a:r>
          </a:p>
          <a:p>
            <a:r>
              <a:rPr lang="en-US" b="1" dirty="0" smtClean="0"/>
              <a:t>ARC Identifier 595062 / MLR Number NM95 3404</a:t>
            </a:r>
            <a:r>
              <a:rPr lang="en-US" dirty="0" smtClean="0"/>
              <a:t> </a:t>
            </a:r>
          </a:p>
          <a:p>
            <a:r>
              <a:rPr lang="en-US" dirty="0" smtClean="0"/>
              <a:t>Item from Record Group 105: Records of the Bureau of Refugees, Freedmen, and Abandoned Lands, 1861 - 1880 </a:t>
            </a:r>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labor agreement.</a:t>
            </a:r>
          </a:p>
          <a:p>
            <a:endParaRPr lang="en-US" b="1" dirty="0" smtClean="0"/>
          </a:p>
          <a:p>
            <a:r>
              <a:rPr lang="en-US" b="1" dirty="0" smtClean="0"/>
              <a:t>Indenture Agreement of Alexander Cunningham</a:t>
            </a:r>
            <a:r>
              <a:rPr lang="en-US" dirty="0" smtClean="0"/>
              <a:t> </a:t>
            </a:r>
          </a:p>
          <a:p>
            <a:r>
              <a:rPr lang="en-US" b="1" dirty="0" smtClean="0"/>
              <a:t>ARC Identifier 595083 / MLR Number NM95 3953</a:t>
            </a:r>
            <a:r>
              <a:rPr lang="en-US" dirty="0" smtClean="0"/>
              <a:t> </a:t>
            </a:r>
          </a:p>
          <a:p>
            <a:r>
              <a:rPr lang="en-US" dirty="0" smtClean="0"/>
              <a:t>Item from Record Group 105: Records of the Bureau of Refugees, Freedmen, and Abandoned Lands, 1861 - 1880 </a:t>
            </a:r>
          </a:p>
          <a:p>
            <a:endParaRPr lang="en-US" dirty="0"/>
          </a:p>
        </p:txBody>
      </p:sp>
      <p:sp>
        <p:nvSpPr>
          <p:cNvPr id="4" name="Slide Number Placeholder 3"/>
          <p:cNvSpPr>
            <a:spLocks noGrp="1"/>
          </p:cNvSpPr>
          <p:nvPr>
            <p:ph type="sldNum" sz="quarter" idx="10"/>
          </p:nvPr>
        </p:nvSpPr>
        <p:spPr/>
        <p:txBody>
          <a:bodyPr/>
          <a:lstStyle/>
          <a:p>
            <a:fld id="{3937D7B1-C8F0-41C0-BB19-2F8F7C549FF1}"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82C23-6823-4B62-9270-8090163EC090}" type="datetimeFigureOut">
              <a:rPr lang="en-US" smtClean="0"/>
              <a:pPr/>
              <a:t>7/22/2013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82C23-6823-4B62-9270-8090163EC090}" type="datetimeFigureOut">
              <a:rPr lang="en-US" smtClean="0"/>
              <a:pPr/>
              <a:t>7/22/2013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82C23-6823-4B62-9270-8090163EC090}" type="datetimeFigureOut">
              <a:rPr lang="en-US" smtClean="0"/>
              <a:pPr/>
              <a:t>7/22/2013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82C23-6823-4B62-9270-8090163EC090}" type="datetimeFigureOut">
              <a:rPr lang="en-US" smtClean="0"/>
              <a:pPr/>
              <a:t>7/22/2013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82C23-6823-4B62-9270-8090163EC090}" type="datetimeFigureOut">
              <a:rPr lang="en-US" smtClean="0"/>
              <a:pPr/>
              <a:t>7/22/2013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82C23-6823-4B62-9270-8090163EC090}" type="datetimeFigureOut">
              <a:rPr lang="en-US" smtClean="0"/>
              <a:pPr/>
              <a:t>7/22/2013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82C23-6823-4B62-9270-8090163EC090}" type="datetimeFigureOut">
              <a:rPr lang="en-US" smtClean="0"/>
              <a:pPr/>
              <a:t>7/22/2013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82C23-6823-4B62-9270-8090163EC090}" type="datetimeFigureOut">
              <a:rPr lang="en-US" smtClean="0"/>
              <a:pPr/>
              <a:t>7/22/2013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82C23-6823-4B62-9270-8090163EC090}" type="datetimeFigureOut">
              <a:rPr lang="en-US" smtClean="0"/>
              <a:pPr/>
              <a:t>7/22/2013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82C23-6823-4B62-9270-8090163EC090}" type="datetimeFigureOut">
              <a:rPr lang="en-US" smtClean="0"/>
              <a:pPr/>
              <a:t>7/22/2013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82C23-6823-4B62-9270-8090163EC090}" type="datetimeFigureOut">
              <a:rPr lang="en-US" smtClean="0"/>
              <a:pPr/>
              <a:t>7/22/2013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6B7F-2355-44B7-8702-150198884C6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2000" t="-64000" r="-2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82C23-6823-4B62-9270-8090163EC090}" type="datetimeFigureOut">
              <a:rPr lang="en-US" smtClean="0"/>
              <a:pPr/>
              <a:t>7/22/2013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6B7F-2355-44B7-8702-150198884C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gif"/><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2.jpeg"/><Relationship Id="rId7"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gif"/></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gif"/></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gif"/></Relationships>
</file>

<file path=ppt/slides/_rels/slide51.xml.rels><?xml version="1.0" encoding="UTF-8" standalone="yes"?>
<Relationships xmlns="http://schemas.openxmlformats.org/package/2006/relationships"><Relationship Id="rId8" Type="http://schemas.openxmlformats.org/officeDocument/2006/relationships/image" Target="../media/image100.gif"/><Relationship Id="rId3" Type="http://schemas.openxmlformats.org/officeDocument/2006/relationships/image" Target="../media/image95.jpeg"/><Relationship Id="rId7" Type="http://schemas.openxmlformats.org/officeDocument/2006/relationships/image" Target="../media/image99.gi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98.gif"/><Relationship Id="rId5" Type="http://schemas.openxmlformats.org/officeDocument/2006/relationships/image" Target="../media/image97.jpeg"/><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gif"/><Relationship Id="rId7" Type="http://schemas.openxmlformats.org/officeDocument/2006/relationships/image" Target="../media/image104.gi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3.gif"/><Relationship Id="rId5" Type="http://schemas.openxmlformats.org/officeDocument/2006/relationships/hyperlink" Target="file:///\\MORGP1\DATA\HOME\JOELWALKER\American%20Genus\Stories%20of%20the%20Civil%20Rights%20Era.pptx" TargetMode="External"/><Relationship Id="rId4" Type="http://schemas.openxmlformats.org/officeDocument/2006/relationships/image" Target="../media/image102.gif"/></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gif"/><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15.gif"/><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0"/>
            <a:lum/>
          </a:blip>
          <a:srcRect/>
          <a:stretch>
            <a:fillRect l="-2000" t="-53000" r="-2000" b="-3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228600"/>
            <a:ext cx="9067800" cy="1904999"/>
          </a:xfrm>
        </p:spPr>
        <p:txBody>
          <a:bodyPr>
            <a:noAutofit/>
          </a:bodyPr>
          <a:lstStyle/>
          <a:p>
            <a:pPr algn="l"/>
            <a:r>
              <a:rPr lang="en-US" sz="6200" b="1" i="1" dirty="0" smtClean="0">
                <a:latin typeface="Georgia" pitchFamily="18" charset="0"/>
                <a:cs typeface="Aharoni" pitchFamily="2" charset="-79"/>
              </a:rPr>
              <a:t>The Long Civil </a:t>
            </a:r>
            <a:br>
              <a:rPr lang="en-US" sz="6200" b="1" i="1" dirty="0" smtClean="0">
                <a:latin typeface="Georgia" pitchFamily="18" charset="0"/>
                <a:cs typeface="Aharoni" pitchFamily="2" charset="-79"/>
              </a:rPr>
            </a:br>
            <a:r>
              <a:rPr lang="en-US" sz="6200" b="1" i="1" dirty="0" smtClean="0">
                <a:latin typeface="Georgia" pitchFamily="18" charset="0"/>
                <a:cs typeface="Aharoni" pitchFamily="2" charset="-79"/>
              </a:rPr>
              <a:t>      Rights Movement:</a:t>
            </a:r>
            <a:endParaRPr lang="en-US" sz="6200" b="1" i="1" dirty="0">
              <a:latin typeface="Georgia" pitchFamily="18" charset="0"/>
              <a:cs typeface="Aharoni" pitchFamily="2" charset="-79"/>
            </a:endParaRPr>
          </a:p>
        </p:txBody>
      </p:sp>
      <p:sp>
        <p:nvSpPr>
          <p:cNvPr id="3" name="Subtitle 2"/>
          <p:cNvSpPr>
            <a:spLocks noGrp="1"/>
          </p:cNvSpPr>
          <p:nvPr>
            <p:ph type="subTitle" idx="1"/>
          </p:nvPr>
        </p:nvSpPr>
        <p:spPr>
          <a:xfrm>
            <a:off x="5867400" y="2286000"/>
            <a:ext cx="3124200" cy="1905000"/>
          </a:xfrm>
        </p:spPr>
        <p:txBody>
          <a:bodyPr>
            <a:normAutofit fontScale="92500" lnSpcReduction="10000"/>
          </a:bodyPr>
          <a:lstStyle/>
          <a:p>
            <a:pPr algn="l"/>
            <a:r>
              <a:rPr lang="en-US" sz="4400" b="1" dirty="0" smtClean="0">
                <a:solidFill>
                  <a:schemeClr val="tx1"/>
                </a:solidFill>
              </a:rPr>
              <a:t>A Documentary History</a:t>
            </a:r>
            <a:endParaRPr lang="en-US" sz="4400" b="1" dirty="0">
              <a:solidFill>
                <a:schemeClr val="tx1"/>
              </a:solidFill>
            </a:endParaRPr>
          </a:p>
        </p:txBody>
      </p:sp>
      <p:pic>
        <p:nvPicPr>
          <p:cNvPr id="1026" name="Picture 2" descr="P:\NRCA\NO-YEAR\1618-05 Marketing Files\NR Archives Logo\Color Logo\NRC_logo_color_lg.jpg"/>
          <p:cNvPicPr>
            <a:picLocks noChangeAspect="1" noChangeArrowheads="1"/>
          </p:cNvPicPr>
          <p:nvPr/>
        </p:nvPicPr>
        <p:blipFill>
          <a:blip r:embed="rId4" cstate="print"/>
          <a:srcRect/>
          <a:stretch>
            <a:fillRect/>
          </a:stretch>
        </p:blipFill>
        <p:spPr bwMode="auto">
          <a:xfrm>
            <a:off x="6400800" y="5638165"/>
            <a:ext cx="2470711" cy="102774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3429000" cy="2316162"/>
          </a:xfrm>
        </p:spPr>
        <p:txBody>
          <a:bodyPr>
            <a:normAutofit/>
          </a:bodyPr>
          <a:lstStyle/>
          <a:p>
            <a:r>
              <a:rPr lang="en-US" sz="4000" b="1" dirty="0" smtClean="0">
                <a:solidFill>
                  <a:schemeClr val="bg1"/>
                </a:solidFill>
                <a:latin typeface="Georgia" pitchFamily="18" charset="0"/>
              </a:rPr>
              <a:t>Freedmen’s Bureau</a:t>
            </a:r>
            <a:endParaRPr lang="en-US" sz="4000" b="1" dirty="0">
              <a:solidFill>
                <a:schemeClr val="bg1"/>
              </a:solidFill>
              <a:latin typeface="Georgia" pitchFamily="18" charset="0"/>
            </a:endParaRPr>
          </a:p>
        </p:txBody>
      </p:sp>
      <p:pic>
        <p:nvPicPr>
          <p:cNvPr id="3" name="Picture 2" descr="FB 2.jpg"/>
          <p:cNvPicPr>
            <a:picLocks noChangeAspect="1"/>
          </p:cNvPicPr>
          <p:nvPr/>
        </p:nvPicPr>
        <p:blipFill>
          <a:blip r:embed="rId3" cstate="print"/>
          <a:stretch>
            <a:fillRect/>
          </a:stretch>
        </p:blipFill>
        <p:spPr>
          <a:xfrm>
            <a:off x="3519714" y="0"/>
            <a:ext cx="5624286"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8800" y="1905000"/>
            <a:ext cx="3352800" cy="2087562"/>
          </a:xfrm>
        </p:spPr>
        <p:txBody>
          <a:bodyPr>
            <a:normAutofit/>
          </a:bodyPr>
          <a:lstStyle/>
          <a:p>
            <a:r>
              <a:rPr lang="en-US" sz="4000" b="1" dirty="0" smtClean="0">
                <a:solidFill>
                  <a:schemeClr val="bg1"/>
                </a:solidFill>
                <a:latin typeface="Georgia" pitchFamily="18" charset="0"/>
              </a:rPr>
              <a:t>Freedmen’s Bureau</a:t>
            </a:r>
            <a:endParaRPr lang="en-US" sz="4000" b="1" dirty="0">
              <a:solidFill>
                <a:schemeClr val="bg1"/>
              </a:solidFill>
              <a:latin typeface="Georgia" pitchFamily="18" charset="0"/>
            </a:endParaRPr>
          </a:p>
        </p:txBody>
      </p:sp>
      <p:pic>
        <p:nvPicPr>
          <p:cNvPr id="3" name="Picture 2" descr="fb 4.jpg"/>
          <p:cNvPicPr>
            <a:picLocks noChangeAspect="1"/>
          </p:cNvPicPr>
          <p:nvPr/>
        </p:nvPicPr>
        <p:blipFill>
          <a:blip r:embed="rId3" cstate="print"/>
          <a:stretch>
            <a:fillRect/>
          </a:stretch>
        </p:blipFill>
        <p:spPr>
          <a:xfrm>
            <a:off x="0" y="0"/>
            <a:ext cx="5573093"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990600"/>
            <a:ext cx="4038600" cy="4572000"/>
          </a:xfrm>
        </p:spPr>
        <p:txBody>
          <a:bodyPr>
            <a:normAutofit/>
          </a:bodyPr>
          <a:lstStyle/>
          <a:p>
            <a:r>
              <a:rPr lang="en-US" sz="3600" b="1" dirty="0" smtClean="0">
                <a:solidFill>
                  <a:schemeClr val="bg1"/>
                </a:solidFill>
                <a:latin typeface="Georgia" pitchFamily="18" charset="0"/>
              </a:rPr>
              <a:t>1870 Census:</a:t>
            </a:r>
            <a:br>
              <a:rPr lang="en-US" sz="3600" b="1" dirty="0" smtClean="0">
                <a:solidFill>
                  <a:schemeClr val="bg1"/>
                </a:solidFill>
                <a:latin typeface="Georgia" pitchFamily="18" charset="0"/>
              </a:rPr>
            </a:br>
            <a:r>
              <a:rPr lang="en-US" sz="3600" b="1" dirty="0" smtClean="0">
                <a:solidFill>
                  <a:schemeClr val="bg1"/>
                </a:solidFill>
                <a:latin typeface="Georgia" pitchFamily="18" charset="0"/>
              </a:rPr>
              <a:t>Greene County, Georgia</a:t>
            </a:r>
            <a:endParaRPr lang="en-US" sz="3600" b="1" dirty="0">
              <a:solidFill>
                <a:schemeClr val="bg1"/>
              </a:solidFill>
              <a:latin typeface="Georgia" pitchFamily="18" charset="0"/>
            </a:endParaRPr>
          </a:p>
        </p:txBody>
      </p:sp>
      <p:pic>
        <p:nvPicPr>
          <p:cNvPr id="3" name="Picture 2" descr="1870 census Williams.jpg"/>
          <p:cNvPicPr>
            <a:picLocks noChangeAspect="1"/>
          </p:cNvPicPr>
          <p:nvPr/>
        </p:nvPicPr>
        <p:blipFill>
          <a:blip r:embed="rId3" cstate="print"/>
          <a:stretch>
            <a:fillRect/>
          </a:stretch>
        </p:blipFill>
        <p:spPr>
          <a:xfrm>
            <a:off x="0" y="0"/>
            <a:ext cx="5173117"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4000" b="1" dirty="0" smtClean="0">
                <a:solidFill>
                  <a:schemeClr val="bg1"/>
                </a:solidFill>
                <a:latin typeface="Georgia" pitchFamily="18" charset="0"/>
              </a:rPr>
              <a:t>Willis Williams and Family</a:t>
            </a:r>
            <a:endParaRPr lang="en-US" sz="4000" b="1" dirty="0">
              <a:solidFill>
                <a:schemeClr val="bg1"/>
              </a:solidFill>
              <a:latin typeface="Georgia" pitchFamily="18" charset="0"/>
            </a:endParaRPr>
          </a:p>
        </p:txBody>
      </p:sp>
      <p:pic>
        <p:nvPicPr>
          <p:cNvPr id="6146" name="Picture 2"/>
          <p:cNvPicPr>
            <a:picLocks noChangeAspect="1" noChangeArrowheads="1"/>
          </p:cNvPicPr>
          <p:nvPr/>
        </p:nvPicPr>
        <p:blipFill>
          <a:blip r:embed="rId3" cstate="print"/>
          <a:srcRect/>
          <a:stretch>
            <a:fillRect/>
          </a:stretch>
        </p:blipFill>
        <p:spPr bwMode="auto">
          <a:xfrm>
            <a:off x="457200" y="2133600"/>
            <a:ext cx="8153400" cy="3180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133600" y="-1219200"/>
            <a:ext cx="13716000" cy="861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09800" y="-1447800"/>
            <a:ext cx="13716000"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28800" y="-1371600"/>
            <a:ext cx="12725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5973762"/>
          </a:xfrm>
        </p:spPr>
        <p:txBody>
          <a:bodyPr>
            <a:normAutofit/>
          </a:bodyPr>
          <a:lstStyle/>
          <a:p>
            <a:r>
              <a:rPr lang="en-US" sz="4000" b="1" dirty="0" smtClean="0">
                <a:solidFill>
                  <a:schemeClr val="bg1"/>
                </a:solidFill>
                <a:latin typeface="Georgia" pitchFamily="18" charset="0"/>
              </a:rPr>
              <a:t>Voting Violations 1870: Interference with election officials</a:t>
            </a:r>
            <a:endParaRPr lang="en-US" sz="4000" b="1" dirty="0">
              <a:solidFill>
                <a:schemeClr val="bg1"/>
              </a:solidFill>
              <a:latin typeface="Georgia" pitchFamily="18" charset="0"/>
            </a:endParaRPr>
          </a:p>
        </p:txBody>
      </p:sp>
      <p:pic>
        <p:nvPicPr>
          <p:cNvPr id="3" name="Picture 2" descr="SC voting violations.JPG"/>
          <p:cNvPicPr>
            <a:picLocks noChangeAspect="1"/>
          </p:cNvPicPr>
          <p:nvPr/>
        </p:nvPicPr>
        <p:blipFill>
          <a:blip r:embed="rId3" cstate="print"/>
          <a:stretch>
            <a:fillRect/>
          </a:stretch>
        </p:blipFill>
        <p:spPr>
          <a:xfrm>
            <a:off x="3810000" y="0"/>
            <a:ext cx="5334000" cy="7696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886200" cy="5745162"/>
          </a:xfrm>
        </p:spPr>
        <p:txBody>
          <a:bodyPr/>
          <a:lstStyle/>
          <a:p>
            <a:r>
              <a:rPr lang="en-US" b="1" dirty="0" smtClean="0">
                <a:solidFill>
                  <a:schemeClr val="bg1"/>
                </a:solidFill>
                <a:latin typeface="Georgia" pitchFamily="18" charset="0"/>
              </a:rPr>
              <a:t>Voting Violations 1870: Intimidation of Voter</a:t>
            </a:r>
            <a:endParaRPr lang="en-US" b="1" dirty="0">
              <a:solidFill>
                <a:schemeClr val="bg1"/>
              </a:solidFill>
              <a:latin typeface="Georgia" pitchFamily="18" charset="0"/>
            </a:endParaRPr>
          </a:p>
        </p:txBody>
      </p:sp>
      <p:pic>
        <p:nvPicPr>
          <p:cNvPr id="3" name="Picture 2" descr="SC voting violations0.JPG"/>
          <p:cNvPicPr>
            <a:picLocks noChangeAspect="1"/>
          </p:cNvPicPr>
          <p:nvPr/>
        </p:nvPicPr>
        <p:blipFill>
          <a:blip r:embed="rId3" cstate="print"/>
          <a:stretch>
            <a:fillRect/>
          </a:stretch>
        </p:blipFill>
        <p:spPr>
          <a:xfrm>
            <a:off x="0" y="0"/>
            <a:ext cx="4876800" cy="8458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429000" cy="6126162"/>
          </a:xfrm>
        </p:spPr>
        <p:txBody>
          <a:bodyPr>
            <a:normAutofit/>
          </a:bodyPr>
          <a:lstStyle/>
          <a:p>
            <a:r>
              <a:rPr lang="en-US" b="1" dirty="0" smtClean="0">
                <a:solidFill>
                  <a:schemeClr val="bg1"/>
                </a:solidFill>
                <a:latin typeface="Georgia" pitchFamily="18" charset="0"/>
              </a:rPr>
              <a:t>Voting Violations 1870:  Official takes out ballots and puts others in</a:t>
            </a:r>
            <a:endParaRPr lang="en-US" b="1" dirty="0">
              <a:solidFill>
                <a:schemeClr val="bg1"/>
              </a:solidFill>
              <a:latin typeface="Georgia" pitchFamily="18" charset="0"/>
            </a:endParaRPr>
          </a:p>
        </p:txBody>
      </p:sp>
      <p:pic>
        <p:nvPicPr>
          <p:cNvPr id="3" name="Picture 2" descr="SC voting violations1.JPG"/>
          <p:cNvPicPr>
            <a:picLocks noChangeAspect="1"/>
          </p:cNvPicPr>
          <p:nvPr/>
        </p:nvPicPr>
        <p:blipFill>
          <a:blip r:embed="rId3" cstate="print"/>
          <a:stretch>
            <a:fillRect/>
          </a:stretch>
        </p:blipFill>
        <p:spPr>
          <a:xfrm>
            <a:off x="3962400" y="50441"/>
            <a:ext cx="5181600" cy="735935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3581400" cy="3048000"/>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The Emancipation </a:t>
            </a:r>
            <a:br>
              <a:rPr lang="en-US" dirty="0" smtClean="0">
                <a:solidFill>
                  <a:schemeClr val="bg1"/>
                </a:solidFill>
              </a:rPr>
            </a:br>
            <a:r>
              <a:rPr lang="en-US" dirty="0" smtClean="0">
                <a:solidFill>
                  <a:schemeClr val="bg1"/>
                </a:solidFill>
              </a:rPr>
              <a:t>Proclamation,</a:t>
            </a:r>
            <a:br>
              <a:rPr lang="en-US" dirty="0" smtClean="0">
                <a:solidFill>
                  <a:schemeClr val="bg1"/>
                </a:solidFill>
              </a:rPr>
            </a:br>
            <a:r>
              <a:rPr lang="en-US" sz="3600" dirty="0" smtClean="0">
                <a:solidFill>
                  <a:schemeClr val="bg1"/>
                </a:solidFill>
              </a:rPr>
              <a:t>January 1, 1863</a:t>
            </a:r>
            <a:r>
              <a:rPr lang="en-US" dirty="0" smtClean="0">
                <a:solidFill>
                  <a:schemeClr val="bg1"/>
                </a:solidFill>
              </a:rPr>
              <a:t/>
            </a:r>
            <a:br>
              <a:rPr lang="en-US" dirty="0" smtClean="0">
                <a:solidFill>
                  <a:schemeClr val="bg1"/>
                </a:solidFill>
              </a:rPr>
            </a:br>
            <a:r>
              <a:rPr lang="en-US" dirty="0" smtClean="0"/>
              <a:t> </a:t>
            </a:r>
            <a:br>
              <a:rPr lang="en-US" dirty="0" smtClean="0"/>
            </a:br>
            <a:endParaRPr lang="en-US" dirty="0"/>
          </a:p>
        </p:txBody>
      </p:sp>
      <p:pic>
        <p:nvPicPr>
          <p:cNvPr id="1026" name="Picture 2" descr="EP 1"/>
          <p:cNvPicPr>
            <a:picLocks noChangeAspect="1" noChangeArrowheads="1"/>
          </p:cNvPicPr>
          <p:nvPr/>
        </p:nvPicPr>
        <p:blipFill>
          <a:blip r:embed="rId2" cstate="print"/>
          <a:srcRect/>
          <a:stretch>
            <a:fillRect/>
          </a:stretch>
        </p:blipFill>
        <p:spPr bwMode="auto">
          <a:xfrm>
            <a:off x="4016738" y="228599"/>
            <a:ext cx="2155462" cy="3177857"/>
          </a:xfrm>
          <a:prstGeom prst="rect">
            <a:avLst/>
          </a:prstGeom>
          <a:noFill/>
          <a:ln w="9525" algn="in">
            <a:noFill/>
            <a:miter lim="800000"/>
            <a:headEnd/>
            <a:tailEnd/>
          </a:ln>
          <a:effectLst/>
        </p:spPr>
      </p:pic>
      <p:pic>
        <p:nvPicPr>
          <p:cNvPr id="1027" name="Picture 3" descr="EP 2"/>
          <p:cNvPicPr>
            <a:picLocks noChangeAspect="1" noChangeArrowheads="1"/>
          </p:cNvPicPr>
          <p:nvPr/>
        </p:nvPicPr>
        <p:blipFill>
          <a:blip r:embed="rId3" cstate="print"/>
          <a:srcRect/>
          <a:stretch>
            <a:fillRect/>
          </a:stretch>
        </p:blipFill>
        <p:spPr bwMode="auto">
          <a:xfrm>
            <a:off x="6400800" y="228599"/>
            <a:ext cx="2286000" cy="3222203"/>
          </a:xfrm>
          <a:prstGeom prst="rect">
            <a:avLst/>
          </a:prstGeom>
          <a:noFill/>
          <a:ln w="9525" algn="in">
            <a:noFill/>
            <a:miter lim="800000"/>
            <a:headEnd/>
            <a:tailEnd/>
          </a:ln>
          <a:effectLst/>
        </p:spPr>
      </p:pic>
      <p:pic>
        <p:nvPicPr>
          <p:cNvPr id="1028" name="Picture 4" descr="EP 3"/>
          <p:cNvPicPr>
            <a:picLocks noChangeAspect="1" noChangeArrowheads="1"/>
          </p:cNvPicPr>
          <p:nvPr/>
        </p:nvPicPr>
        <p:blipFill>
          <a:blip r:embed="rId4" cstate="print"/>
          <a:srcRect/>
          <a:stretch>
            <a:fillRect/>
          </a:stretch>
        </p:blipFill>
        <p:spPr bwMode="auto">
          <a:xfrm>
            <a:off x="1600200" y="3581400"/>
            <a:ext cx="2133600" cy="2990694"/>
          </a:xfrm>
          <a:prstGeom prst="rect">
            <a:avLst/>
          </a:prstGeom>
          <a:noFill/>
          <a:ln w="9525" algn="in">
            <a:noFill/>
            <a:miter lim="800000"/>
            <a:headEnd/>
            <a:tailEnd/>
          </a:ln>
          <a:effectLst/>
        </p:spPr>
      </p:pic>
      <p:pic>
        <p:nvPicPr>
          <p:cNvPr id="1029" name="Picture 5" descr="EP 4"/>
          <p:cNvPicPr>
            <a:picLocks noChangeAspect="1" noChangeArrowheads="1"/>
          </p:cNvPicPr>
          <p:nvPr/>
        </p:nvPicPr>
        <p:blipFill>
          <a:blip r:embed="rId5" cstate="print"/>
          <a:srcRect/>
          <a:stretch>
            <a:fillRect/>
          </a:stretch>
        </p:blipFill>
        <p:spPr bwMode="auto">
          <a:xfrm>
            <a:off x="4038600" y="3581400"/>
            <a:ext cx="2133600" cy="3034453"/>
          </a:xfrm>
          <a:prstGeom prst="rect">
            <a:avLst/>
          </a:prstGeom>
          <a:noFill/>
          <a:ln w="9525" algn="in">
            <a:noFill/>
            <a:miter lim="800000"/>
            <a:headEnd/>
            <a:tailEnd/>
          </a:ln>
          <a:effectLst/>
        </p:spPr>
      </p:pic>
      <p:pic>
        <p:nvPicPr>
          <p:cNvPr id="1030" name="Picture 6" descr="EP 5"/>
          <p:cNvPicPr>
            <a:picLocks noChangeAspect="1" noChangeArrowheads="1"/>
          </p:cNvPicPr>
          <p:nvPr/>
        </p:nvPicPr>
        <p:blipFill>
          <a:blip r:embed="rId6" cstate="print"/>
          <a:srcRect/>
          <a:stretch>
            <a:fillRect/>
          </a:stretch>
        </p:blipFill>
        <p:spPr bwMode="auto">
          <a:xfrm>
            <a:off x="6400800" y="3581400"/>
            <a:ext cx="2288382" cy="3077818"/>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0" y="274638"/>
            <a:ext cx="4191000" cy="5897562"/>
          </a:xfrm>
        </p:spPr>
        <p:txBody>
          <a:bodyPr>
            <a:normAutofit/>
          </a:bodyPr>
          <a:lstStyle/>
          <a:p>
            <a:r>
              <a:rPr lang="en-US" b="1" dirty="0" smtClean="0">
                <a:solidFill>
                  <a:schemeClr val="bg1"/>
                </a:solidFill>
                <a:latin typeface="Georgia" pitchFamily="18" charset="0"/>
              </a:rPr>
              <a:t>Voting Violations 1870:  Violation of 15</a:t>
            </a:r>
            <a:r>
              <a:rPr lang="en-US" b="1" baseline="30000" dirty="0" smtClean="0">
                <a:solidFill>
                  <a:schemeClr val="bg1"/>
                </a:solidFill>
                <a:latin typeface="Georgia" pitchFamily="18" charset="0"/>
              </a:rPr>
              <a:t>th</a:t>
            </a:r>
            <a:r>
              <a:rPr lang="en-US" b="1" dirty="0" smtClean="0">
                <a:solidFill>
                  <a:schemeClr val="bg1"/>
                </a:solidFill>
                <a:latin typeface="Georgia" pitchFamily="18" charset="0"/>
              </a:rPr>
              <a:t> Amendment</a:t>
            </a:r>
            <a:endParaRPr lang="en-US" b="1" dirty="0">
              <a:solidFill>
                <a:schemeClr val="bg1"/>
              </a:solidFill>
              <a:latin typeface="Georgia" pitchFamily="18" charset="0"/>
            </a:endParaRPr>
          </a:p>
        </p:txBody>
      </p:sp>
      <p:pic>
        <p:nvPicPr>
          <p:cNvPr id="3" name="Picture 2" descr="SC voting violations2.JPG"/>
          <p:cNvPicPr>
            <a:picLocks noChangeAspect="1"/>
          </p:cNvPicPr>
          <p:nvPr/>
        </p:nvPicPr>
        <p:blipFill>
          <a:blip r:embed="rId3" cstate="print"/>
          <a:stretch>
            <a:fillRect/>
          </a:stretch>
        </p:blipFill>
        <p:spPr>
          <a:xfrm>
            <a:off x="0" y="-123"/>
            <a:ext cx="4952999" cy="685812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57600" cy="6858000"/>
          </a:xfrm>
        </p:spPr>
        <p:txBody>
          <a:bodyPr>
            <a:normAutofit fontScale="90000"/>
          </a:bodyPr>
          <a:lstStyle/>
          <a:p>
            <a:r>
              <a:rPr lang="en-US" b="1" dirty="0" smtClean="0">
                <a:solidFill>
                  <a:schemeClr val="bg1"/>
                </a:solidFill>
                <a:latin typeface="Georgia" pitchFamily="18" charset="0"/>
              </a:rPr>
              <a:t>Civil Rights  Violation 1870:  Unlawfully going in disguise upon Public Highway and upon private premises</a:t>
            </a:r>
            <a:endParaRPr lang="en-US" b="1" dirty="0">
              <a:solidFill>
                <a:schemeClr val="bg1"/>
              </a:solidFill>
              <a:latin typeface="Georgia" pitchFamily="18" charset="0"/>
            </a:endParaRPr>
          </a:p>
        </p:txBody>
      </p:sp>
      <p:pic>
        <p:nvPicPr>
          <p:cNvPr id="3" name="Picture 2" descr="SC voting violations5.JPG"/>
          <p:cNvPicPr>
            <a:picLocks noChangeAspect="1"/>
          </p:cNvPicPr>
          <p:nvPr/>
        </p:nvPicPr>
        <p:blipFill>
          <a:blip r:embed="rId3" cstate="print"/>
          <a:stretch>
            <a:fillRect/>
          </a:stretch>
        </p:blipFill>
        <p:spPr>
          <a:xfrm>
            <a:off x="3657600" y="-42470"/>
            <a:ext cx="5486400" cy="883122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7000"/>
            <a:lum/>
          </a:blip>
          <a:srcRect/>
          <a:stretch>
            <a:fillRect l="-3000" t="-49000" r="-3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152400"/>
            <a:ext cx="3048000" cy="2514600"/>
          </a:xfrm>
        </p:spPr>
        <p:txBody>
          <a:bodyPr>
            <a:normAutofit fontScale="90000"/>
          </a:bodyPr>
          <a:lstStyle/>
          <a:p>
            <a:r>
              <a:rPr lang="en-US" b="1" dirty="0" smtClean="0">
                <a:latin typeface="Georgia" pitchFamily="18" charset="0"/>
              </a:rPr>
              <a:t>Civil Rights </a:t>
            </a:r>
            <a:br>
              <a:rPr lang="en-US" b="1" dirty="0" smtClean="0">
                <a:latin typeface="Georgia" pitchFamily="18" charset="0"/>
              </a:rPr>
            </a:br>
            <a:r>
              <a:rPr lang="en-US" b="1" dirty="0" smtClean="0">
                <a:latin typeface="Georgia" pitchFamily="18" charset="0"/>
              </a:rPr>
              <a:t>Act </a:t>
            </a:r>
            <a:br>
              <a:rPr lang="en-US" b="1" dirty="0" smtClean="0">
                <a:latin typeface="Georgia" pitchFamily="18" charset="0"/>
              </a:rPr>
            </a:br>
            <a:r>
              <a:rPr lang="en-US" b="1" dirty="0" smtClean="0">
                <a:latin typeface="Georgia" pitchFamily="18" charset="0"/>
              </a:rPr>
              <a:t>of 1875</a:t>
            </a:r>
            <a:endParaRPr lang="en-US" b="1" dirty="0">
              <a:latin typeface="Georgia" pitchFamily="18" charset="0"/>
            </a:endParaRPr>
          </a:p>
        </p:txBody>
      </p:sp>
      <p:pic>
        <p:nvPicPr>
          <p:cNvPr id="6" name="Content Placeholder 5" descr="Civil Rights Act of 1875 3.jpg"/>
          <p:cNvPicPr>
            <a:picLocks noGrp="1" noChangeAspect="1"/>
          </p:cNvPicPr>
          <p:nvPr>
            <p:ph idx="1"/>
          </p:nvPr>
        </p:nvPicPr>
        <p:blipFill>
          <a:blip r:embed="rId4" cstate="print"/>
          <a:stretch>
            <a:fillRect/>
          </a:stretch>
        </p:blipFill>
        <p:spPr>
          <a:xfrm>
            <a:off x="5867400" y="3429000"/>
            <a:ext cx="2971800" cy="4026310"/>
          </a:xfrm>
        </p:spPr>
      </p:pic>
      <p:pic>
        <p:nvPicPr>
          <p:cNvPr id="7" name="Picture 6" descr="Civil Rights Act of 1875 2.jpg"/>
          <p:cNvPicPr>
            <a:picLocks noChangeAspect="1"/>
          </p:cNvPicPr>
          <p:nvPr/>
        </p:nvPicPr>
        <p:blipFill>
          <a:blip r:embed="rId5" cstate="print"/>
          <a:stretch>
            <a:fillRect/>
          </a:stretch>
        </p:blipFill>
        <p:spPr>
          <a:xfrm>
            <a:off x="3352800" y="2696515"/>
            <a:ext cx="2895600" cy="4161485"/>
          </a:xfrm>
          <a:prstGeom prst="rect">
            <a:avLst/>
          </a:prstGeom>
        </p:spPr>
      </p:pic>
      <p:pic>
        <p:nvPicPr>
          <p:cNvPr id="8" name="Picture 7" descr="Civil Rights Act of 1875 1.jpg"/>
          <p:cNvPicPr>
            <a:picLocks noChangeAspect="1"/>
          </p:cNvPicPr>
          <p:nvPr/>
        </p:nvPicPr>
        <p:blipFill>
          <a:blip r:embed="rId6" cstate="print"/>
          <a:stretch>
            <a:fillRect/>
          </a:stretch>
        </p:blipFill>
        <p:spPr>
          <a:xfrm>
            <a:off x="457200" y="1752600"/>
            <a:ext cx="3093765" cy="450568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401762"/>
          </a:xfrm>
        </p:spPr>
        <p:txBody>
          <a:bodyPr>
            <a:normAutofit fontScale="90000"/>
          </a:bodyPr>
          <a:lstStyle/>
          <a:p>
            <a:r>
              <a:rPr lang="en-US" b="1" dirty="0" smtClean="0">
                <a:solidFill>
                  <a:schemeClr val="bg1"/>
                </a:solidFill>
                <a:latin typeface="Georgia" pitchFamily="18" charset="0"/>
              </a:rPr>
              <a:t>Rutherford B. Hayes </a:t>
            </a:r>
            <a:br>
              <a:rPr lang="en-US" b="1" dirty="0" smtClean="0">
                <a:solidFill>
                  <a:schemeClr val="bg1"/>
                </a:solidFill>
                <a:latin typeface="Georgia" pitchFamily="18" charset="0"/>
              </a:rPr>
            </a:br>
            <a:r>
              <a:rPr lang="en-US" b="1" dirty="0" smtClean="0">
                <a:solidFill>
                  <a:schemeClr val="bg1"/>
                </a:solidFill>
                <a:latin typeface="Georgia" pitchFamily="18" charset="0"/>
              </a:rPr>
              <a:t>and the </a:t>
            </a:r>
            <a:br>
              <a:rPr lang="en-US" b="1" dirty="0" smtClean="0">
                <a:solidFill>
                  <a:schemeClr val="bg1"/>
                </a:solidFill>
                <a:latin typeface="Georgia" pitchFamily="18" charset="0"/>
              </a:rPr>
            </a:br>
            <a:r>
              <a:rPr lang="en-US" b="1" dirty="0" smtClean="0">
                <a:solidFill>
                  <a:schemeClr val="bg1"/>
                </a:solidFill>
                <a:latin typeface="Georgia" pitchFamily="18" charset="0"/>
              </a:rPr>
              <a:t>Presidential Election of 1876</a:t>
            </a:r>
            <a:endParaRPr lang="en-US" b="1" dirty="0">
              <a:solidFill>
                <a:schemeClr val="bg1"/>
              </a:solidFill>
              <a:latin typeface="Georgia" pitchFamily="18" charset="0"/>
            </a:endParaRPr>
          </a:p>
        </p:txBody>
      </p:sp>
      <p:sp>
        <p:nvSpPr>
          <p:cNvPr id="3" name="Content Placeholder 2"/>
          <p:cNvSpPr>
            <a:spLocks noGrp="1"/>
          </p:cNvSpPr>
          <p:nvPr>
            <p:ph idx="1"/>
          </p:nvPr>
        </p:nvSpPr>
        <p:spPr>
          <a:xfrm>
            <a:off x="4648200" y="1981200"/>
            <a:ext cx="4267200" cy="4724400"/>
          </a:xfrm>
        </p:spPr>
        <p:txBody>
          <a:bodyPr>
            <a:normAutofit fontScale="92500" lnSpcReduction="20000"/>
          </a:bodyPr>
          <a:lstStyle/>
          <a:p>
            <a:r>
              <a:rPr lang="en-US" b="1" dirty="0" smtClean="0">
                <a:solidFill>
                  <a:schemeClr val="bg1"/>
                </a:solidFill>
                <a:latin typeface="Georgia" pitchFamily="18" charset="0"/>
              </a:rPr>
              <a:t>Immediate Results</a:t>
            </a:r>
          </a:p>
          <a:p>
            <a:pPr lvl="1"/>
            <a:r>
              <a:rPr lang="en-US" b="1" dirty="0" smtClean="0">
                <a:solidFill>
                  <a:schemeClr val="bg1"/>
                </a:solidFill>
                <a:latin typeface="Georgia" pitchFamily="18" charset="0"/>
              </a:rPr>
              <a:t>Dem. Tilden 184, Rep. Hayes 165 </a:t>
            </a:r>
          </a:p>
          <a:p>
            <a:pPr lvl="1"/>
            <a:r>
              <a:rPr lang="en-US" b="1" dirty="0" smtClean="0">
                <a:solidFill>
                  <a:schemeClr val="bg1"/>
                </a:solidFill>
                <a:latin typeface="Georgia" pitchFamily="18" charset="0"/>
              </a:rPr>
              <a:t>20 votes undecided</a:t>
            </a:r>
          </a:p>
          <a:p>
            <a:pPr lvl="1"/>
            <a:r>
              <a:rPr lang="en-US" b="1" dirty="0" smtClean="0">
                <a:solidFill>
                  <a:schemeClr val="bg1"/>
                </a:solidFill>
                <a:latin typeface="Georgia" pitchFamily="18" charset="0"/>
              </a:rPr>
              <a:t>Florida, Louisiana, South Carolina in dispute</a:t>
            </a:r>
          </a:p>
          <a:p>
            <a:r>
              <a:rPr lang="en-US" b="1" dirty="0" smtClean="0">
                <a:solidFill>
                  <a:schemeClr val="bg1"/>
                </a:solidFill>
                <a:latin typeface="Georgia" pitchFamily="18" charset="0"/>
              </a:rPr>
              <a:t>Compromise of 1877?</a:t>
            </a:r>
          </a:p>
          <a:p>
            <a:pPr lvl="1"/>
            <a:r>
              <a:rPr lang="en-US" b="1" dirty="0" smtClean="0">
                <a:solidFill>
                  <a:schemeClr val="bg1"/>
                </a:solidFill>
                <a:latin typeface="Georgia" pitchFamily="18" charset="0"/>
              </a:rPr>
              <a:t>Hayes gets all 20 votes for the end of Reconstruction</a:t>
            </a:r>
            <a:endParaRPr lang="en-US" b="1" dirty="0">
              <a:solidFill>
                <a:schemeClr val="bg1"/>
              </a:solidFill>
              <a:latin typeface="Georgia" pitchFamily="18" charset="0"/>
            </a:endParaRPr>
          </a:p>
        </p:txBody>
      </p:sp>
      <p:sp>
        <p:nvSpPr>
          <p:cNvPr id="4" name="Rectangle 3"/>
          <p:cNvSpPr/>
          <p:nvPr/>
        </p:nvSpPr>
        <p:spPr>
          <a:xfrm>
            <a:off x="2286000" y="2274838"/>
            <a:ext cx="1524000" cy="369332"/>
          </a:xfrm>
          <a:prstGeom prst="rect">
            <a:avLst/>
          </a:prstGeom>
        </p:spPr>
        <p:txBody>
          <a:bodyPr wrap="square">
            <a:spAutoFit/>
          </a:bodyPr>
          <a:lstStyle/>
          <a:p>
            <a:endParaRPr lang="en-US" dirty="0"/>
          </a:p>
        </p:txBody>
      </p:sp>
      <p:pic>
        <p:nvPicPr>
          <p:cNvPr id="5" name="Picture 5" descr="529827 hayes"/>
          <p:cNvPicPr>
            <a:picLocks noChangeAspect="1" noChangeArrowheads="1"/>
          </p:cNvPicPr>
          <p:nvPr/>
        </p:nvPicPr>
        <p:blipFill>
          <a:blip r:embed="rId3" cstate="print"/>
          <a:srcRect/>
          <a:stretch>
            <a:fillRect/>
          </a:stretch>
        </p:blipFill>
        <p:spPr>
          <a:xfrm>
            <a:off x="-838200" y="2286000"/>
            <a:ext cx="5465556" cy="415444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3000"/>
            <a:lum/>
          </a:blip>
          <a:srcRect/>
          <a:stretch>
            <a:fillRect l="23000" t="-47000" r="-27000" b="-2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724400" y="2819400"/>
            <a:ext cx="4419600" cy="3763962"/>
          </a:xfrm>
        </p:spPr>
        <p:txBody>
          <a:bodyPr>
            <a:normAutofit/>
          </a:bodyPr>
          <a:lstStyle/>
          <a:p>
            <a:r>
              <a:rPr lang="en-US" sz="4800" b="1" dirty="0" smtClean="0">
                <a:latin typeface="Georgia" pitchFamily="18" charset="0"/>
              </a:rPr>
              <a:t>U.S.  vs. Newcomer:</a:t>
            </a:r>
            <a:br>
              <a:rPr lang="en-US" sz="4800" b="1" dirty="0" smtClean="0">
                <a:latin typeface="Georgia" pitchFamily="18" charset="0"/>
              </a:rPr>
            </a:br>
            <a:r>
              <a:rPr lang="en-US" sz="4800" b="1" dirty="0" smtClean="0">
                <a:latin typeface="Georgia" pitchFamily="18" charset="0"/>
              </a:rPr>
              <a:t>First Known Civil Rights Case 1876</a:t>
            </a:r>
            <a:endParaRPr lang="en-US" sz="4800" b="1" dirty="0">
              <a:latin typeface="Georgia" pitchFamily="18" charset="0"/>
            </a:endParaRPr>
          </a:p>
        </p:txBody>
      </p:sp>
      <p:pic>
        <p:nvPicPr>
          <p:cNvPr id="5" name="Picture 4" descr="US v Newcomer all_Page_1.jpg"/>
          <p:cNvPicPr>
            <a:picLocks noChangeAspect="1"/>
          </p:cNvPicPr>
          <p:nvPr/>
        </p:nvPicPr>
        <p:blipFill>
          <a:blip r:embed="rId4" cstate="print"/>
          <a:stretch>
            <a:fillRect/>
          </a:stretch>
        </p:blipFill>
        <p:spPr>
          <a:xfrm>
            <a:off x="0" y="0"/>
            <a:ext cx="4740923"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0" y="152400"/>
            <a:ext cx="5029200" cy="685800"/>
          </a:xfrm>
        </p:spPr>
        <p:txBody>
          <a:bodyPr>
            <a:normAutofit fontScale="90000"/>
          </a:bodyPr>
          <a:lstStyle/>
          <a:p>
            <a:r>
              <a:rPr lang="en-US" b="1" dirty="0" smtClean="0">
                <a:solidFill>
                  <a:schemeClr val="bg1"/>
                </a:solidFill>
                <a:latin typeface="Georgia" pitchFamily="18" charset="0"/>
              </a:rPr>
              <a:t>U.S. vs. Hamilton</a:t>
            </a:r>
            <a:endParaRPr lang="en-US" b="1" dirty="0">
              <a:solidFill>
                <a:schemeClr val="bg1"/>
              </a:solidFill>
              <a:latin typeface="Georgia" pitchFamily="18" charset="0"/>
            </a:endParaRPr>
          </a:p>
        </p:txBody>
      </p:sp>
      <p:pic>
        <p:nvPicPr>
          <p:cNvPr id="3" name="Picture 2" descr="US v Hamilton1.jpg"/>
          <p:cNvPicPr>
            <a:picLocks noChangeAspect="1"/>
          </p:cNvPicPr>
          <p:nvPr/>
        </p:nvPicPr>
        <p:blipFill>
          <a:blip r:embed="rId3" cstate="print"/>
          <a:stretch>
            <a:fillRect/>
          </a:stretch>
        </p:blipFill>
        <p:spPr>
          <a:xfrm>
            <a:off x="0" y="0"/>
            <a:ext cx="4495800" cy="6880633"/>
          </a:xfrm>
          <a:prstGeom prst="rect">
            <a:avLst/>
          </a:prstGeom>
        </p:spPr>
      </p:pic>
      <p:pic>
        <p:nvPicPr>
          <p:cNvPr id="5" name="Picture 4" descr="US v Hamilton2.jpg"/>
          <p:cNvPicPr>
            <a:picLocks noChangeAspect="1"/>
          </p:cNvPicPr>
          <p:nvPr/>
        </p:nvPicPr>
        <p:blipFill>
          <a:blip r:embed="rId4" cstate="print"/>
          <a:stretch>
            <a:fillRect/>
          </a:stretch>
        </p:blipFill>
        <p:spPr>
          <a:xfrm>
            <a:off x="4495800" y="914400"/>
            <a:ext cx="4648200" cy="5943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9200" y="533400"/>
            <a:ext cx="3429000" cy="5638800"/>
          </a:xfrm>
        </p:spPr>
        <p:txBody>
          <a:bodyPr>
            <a:normAutofit fontScale="90000"/>
          </a:bodyPr>
          <a:lstStyle/>
          <a:p>
            <a:r>
              <a:rPr lang="en-US" b="1" dirty="0" smtClean="0">
                <a:solidFill>
                  <a:schemeClr val="bg1"/>
                </a:solidFill>
                <a:latin typeface="Georgia" pitchFamily="18" charset="0"/>
              </a:rPr>
              <a:t>Robinson vs. Memphis and Charleston Railroad:</a:t>
            </a:r>
            <a:br>
              <a:rPr lang="en-US" b="1" dirty="0" smtClean="0">
                <a:solidFill>
                  <a:schemeClr val="bg1"/>
                </a:solidFill>
                <a:latin typeface="Georgia" pitchFamily="18" charset="0"/>
              </a:rPr>
            </a:br>
            <a:r>
              <a:rPr lang="en-US" b="1" dirty="0" smtClean="0">
                <a:solidFill>
                  <a:schemeClr val="bg1"/>
                </a:solidFill>
                <a:latin typeface="Georgia" pitchFamily="18" charset="0"/>
              </a:rPr>
              <a:t>Civil Rights Case </a:t>
            </a:r>
            <a:br>
              <a:rPr lang="en-US" b="1" dirty="0" smtClean="0">
                <a:solidFill>
                  <a:schemeClr val="bg1"/>
                </a:solidFill>
                <a:latin typeface="Georgia" pitchFamily="18" charset="0"/>
              </a:rPr>
            </a:br>
            <a:r>
              <a:rPr lang="en-US" b="1" dirty="0" smtClean="0">
                <a:solidFill>
                  <a:schemeClr val="bg1"/>
                </a:solidFill>
                <a:latin typeface="Georgia" pitchFamily="18" charset="0"/>
              </a:rPr>
              <a:t>1879</a:t>
            </a:r>
            <a:endParaRPr lang="en-US" b="1" dirty="0">
              <a:solidFill>
                <a:schemeClr val="bg1"/>
              </a:solidFill>
              <a:latin typeface="Georgia" pitchFamily="18" charset="0"/>
            </a:endParaRPr>
          </a:p>
        </p:txBody>
      </p:sp>
      <p:pic>
        <p:nvPicPr>
          <p:cNvPr id="5" name="Picture 4" descr="robinson v Memphis &amp; Charleston RR SC finding .jpg"/>
          <p:cNvPicPr>
            <a:picLocks noChangeAspect="1"/>
          </p:cNvPicPr>
          <p:nvPr/>
        </p:nvPicPr>
        <p:blipFill>
          <a:blip r:embed="rId3" cstate="print"/>
          <a:stretch>
            <a:fillRect/>
          </a:stretch>
        </p:blipFill>
        <p:spPr>
          <a:xfrm>
            <a:off x="0" y="-17188"/>
            <a:ext cx="4724400" cy="687518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4038600" cy="6126162"/>
          </a:xfrm>
        </p:spPr>
        <p:txBody>
          <a:bodyPr>
            <a:normAutofit fontScale="90000"/>
          </a:bodyPr>
          <a:lstStyle/>
          <a:p>
            <a:r>
              <a:rPr lang="en-US" sz="3600" b="1" dirty="0" smtClean="0">
                <a:solidFill>
                  <a:schemeClr val="bg1"/>
                </a:solidFill>
                <a:latin typeface="Georgia" pitchFamily="18" charset="0"/>
              </a:rPr>
              <a:t>Robinson vs. Memphis R.R. along with 4 other Civil Rights Cases are appealed to the U.S. Supreme Court in 1883 and the Court will find the Civil Rights Act of 1875 unconstitutional </a:t>
            </a:r>
            <a:endParaRPr lang="en-US" sz="3600" b="1" dirty="0">
              <a:solidFill>
                <a:schemeClr val="bg1"/>
              </a:solidFill>
              <a:latin typeface="Georgia" pitchFamily="18" charset="0"/>
            </a:endParaRPr>
          </a:p>
        </p:txBody>
      </p:sp>
      <p:pic>
        <p:nvPicPr>
          <p:cNvPr id="4" name="Picture 3" descr="robinson v Memphis &amp; Charleston RR0.jpg"/>
          <p:cNvPicPr>
            <a:picLocks noChangeAspect="1"/>
          </p:cNvPicPr>
          <p:nvPr/>
        </p:nvPicPr>
        <p:blipFill>
          <a:blip r:embed="rId3" cstate="print"/>
          <a:stretch>
            <a:fillRect/>
          </a:stretch>
        </p:blipFill>
        <p:spPr>
          <a:xfrm>
            <a:off x="152400" y="0"/>
            <a:ext cx="4729655"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5800" y="228600"/>
            <a:ext cx="4648200" cy="3001962"/>
          </a:xfrm>
        </p:spPr>
        <p:txBody>
          <a:bodyPr>
            <a:noAutofit/>
          </a:bodyPr>
          <a:lstStyle/>
          <a:p>
            <a:r>
              <a:rPr lang="en-US" sz="3200" b="1" dirty="0" smtClean="0">
                <a:solidFill>
                  <a:schemeClr val="bg1"/>
                </a:solidFill>
                <a:latin typeface="Georgia" pitchFamily="18" charset="0"/>
              </a:rPr>
              <a:t>U.S. Supreme Court  establishes “Separate But Equal” with 1896 </a:t>
            </a:r>
            <a:r>
              <a:rPr lang="en-US" sz="3200" b="1" dirty="0" err="1" smtClean="0">
                <a:solidFill>
                  <a:schemeClr val="bg1"/>
                </a:solidFill>
                <a:latin typeface="Georgia" pitchFamily="18" charset="0"/>
              </a:rPr>
              <a:t>Plessy</a:t>
            </a:r>
            <a:r>
              <a:rPr lang="en-US" sz="3200" b="1" dirty="0" smtClean="0">
                <a:solidFill>
                  <a:schemeClr val="bg1"/>
                </a:solidFill>
                <a:latin typeface="Georgia" pitchFamily="18" charset="0"/>
              </a:rPr>
              <a:t> vs. Ferguson Ruling</a:t>
            </a:r>
            <a:endParaRPr lang="en-US" sz="3200" b="1" dirty="0">
              <a:solidFill>
                <a:schemeClr val="bg1"/>
              </a:solidFill>
              <a:latin typeface="Georgia" pitchFamily="18" charset="0"/>
            </a:endParaRPr>
          </a:p>
        </p:txBody>
      </p:sp>
      <p:pic>
        <p:nvPicPr>
          <p:cNvPr id="3" name="Picture 6" descr="doc_052_big"/>
          <p:cNvPicPr>
            <a:picLocks noChangeAspect="1" noChangeArrowheads="1"/>
          </p:cNvPicPr>
          <p:nvPr/>
        </p:nvPicPr>
        <p:blipFill>
          <a:blip r:embed="rId3" cstate="print"/>
          <a:srcRect/>
          <a:stretch>
            <a:fillRect/>
          </a:stretch>
        </p:blipFill>
        <p:spPr>
          <a:xfrm>
            <a:off x="0" y="152399"/>
            <a:ext cx="4495800" cy="6342289"/>
          </a:xfrm>
          <a:prstGeom prst="rect">
            <a:avLst/>
          </a:prstGeom>
          <a:noFill/>
        </p:spPr>
      </p:pic>
      <p:pic>
        <p:nvPicPr>
          <p:cNvPr id="5" name="Picture 4" descr="homer_plessy.jpg"/>
          <p:cNvPicPr>
            <a:picLocks noChangeAspect="1"/>
          </p:cNvPicPr>
          <p:nvPr/>
        </p:nvPicPr>
        <p:blipFill>
          <a:blip r:embed="rId4" cstate="print"/>
          <a:stretch>
            <a:fillRect/>
          </a:stretch>
        </p:blipFill>
        <p:spPr>
          <a:xfrm>
            <a:off x="6096000" y="3200400"/>
            <a:ext cx="2809301" cy="3429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57200"/>
            <a:ext cx="3886200" cy="1935162"/>
          </a:xfrm>
        </p:spPr>
        <p:txBody>
          <a:bodyPr/>
          <a:lstStyle/>
          <a:p>
            <a:r>
              <a:rPr lang="en-US" b="1" dirty="0" smtClean="0"/>
              <a:t>Peonage</a:t>
            </a:r>
            <a:endParaRPr lang="en-US" b="1" dirty="0"/>
          </a:p>
        </p:txBody>
      </p:sp>
      <p:pic>
        <p:nvPicPr>
          <p:cNvPr id="3" name="Picture 2" descr="Sect2PeonagePatHill1.JPG"/>
          <p:cNvPicPr>
            <a:picLocks noChangeAspect="1"/>
          </p:cNvPicPr>
          <p:nvPr/>
        </p:nvPicPr>
        <p:blipFill>
          <a:blip r:embed="rId3" cstate="print"/>
          <a:stretch>
            <a:fillRect/>
          </a:stretch>
        </p:blipFill>
        <p:spPr>
          <a:xfrm>
            <a:off x="0" y="0"/>
            <a:ext cx="4724400" cy="6858000"/>
          </a:xfrm>
          <a:prstGeom prst="rect">
            <a:avLst/>
          </a:prstGeom>
        </p:spPr>
      </p:pic>
      <p:pic>
        <p:nvPicPr>
          <p:cNvPr id="4" name="Picture 3" descr="Sect2PeonagePatHill2.JPG"/>
          <p:cNvPicPr>
            <a:picLocks noChangeAspect="1"/>
          </p:cNvPicPr>
          <p:nvPr/>
        </p:nvPicPr>
        <p:blipFill>
          <a:blip r:embed="rId4" cstate="print"/>
          <a:stretch>
            <a:fillRect/>
          </a:stretch>
        </p:blipFill>
        <p:spPr>
          <a:xfrm>
            <a:off x="4724400" y="1828800"/>
            <a:ext cx="4800600" cy="743918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53000"/>
            <a:ext cx="2895600" cy="1295400"/>
          </a:xfrm>
        </p:spPr>
        <p:txBody>
          <a:bodyPr>
            <a:normAutofit/>
          </a:bodyPr>
          <a:lstStyle/>
          <a:p>
            <a:pPr algn="ctr"/>
            <a:r>
              <a:rPr lang="en-US" sz="2000" dirty="0" smtClean="0">
                <a:solidFill>
                  <a:schemeClr val="bg1"/>
                </a:solidFill>
                <a:latin typeface="Georgia" pitchFamily="18" charset="0"/>
              </a:rPr>
              <a:t>United States Colored Troops </a:t>
            </a:r>
            <a:br>
              <a:rPr lang="en-US" sz="2000" dirty="0" smtClean="0">
                <a:solidFill>
                  <a:schemeClr val="bg1"/>
                </a:solidFill>
                <a:latin typeface="Georgia" pitchFamily="18" charset="0"/>
              </a:rPr>
            </a:br>
            <a:r>
              <a:rPr lang="en-US" sz="2000" dirty="0" smtClean="0">
                <a:solidFill>
                  <a:schemeClr val="bg1"/>
                </a:solidFill>
                <a:latin typeface="Georgia" pitchFamily="18" charset="0"/>
              </a:rPr>
              <a:t>(US CT)</a:t>
            </a:r>
            <a:endParaRPr lang="en-US" sz="2000" dirty="0">
              <a:solidFill>
                <a:schemeClr val="bg1"/>
              </a:solidFill>
              <a:latin typeface="Georgia" pitchFamily="18" charset="0"/>
            </a:endParaRPr>
          </a:p>
        </p:txBody>
      </p:sp>
      <p:sp>
        <p:nvSpPr>
          <p:cNvPr id="5" name="Text Placeholder 4"/>
          <p:cNvSpPr>
            <a:spLocks noGrp="1"/>
          </p:cNvSpPr>
          <p:nvPr>
            <p:ph type="body" idx="1"/>
          </p:nvPr>
        </p:nvSpPr>
        <p:spPr>
          <a:xfrm>
            <a:off x="6172200" y="457200"/>
            <a:ext cx="2743200" cy="2667001"/>
          </a:xfrm>
        </p:spPr>
        <p:txBody>
          <a:bodyPr>
            <a:normAutofit/>
          </a:bodyPr>
          <a:lstStyle/>
          <a:p>
            <a:pPr algn="ctr"/>
            <a:r>
              <a:rPr lang="en-US" sz="3200" dirty="0" smtClean="0">
                <a:solidFill>
                  <a:schemeClr val="bg1"/>
                </a:solidFill>
                <a:latin typeface="Georgia" pitchFamily="18" charset="0"/>
              </a:rPr>
              <a:t>Formation of African American Units in Union Army</a:t>
            </a:r>
            <a:endParaRPr lang="en-US" sz="3200" dirty="0"/>
          </a:p>
        </p:txBody>
      </p:sp>
      <p:pic>
        <p:nvPicPr>
          <p:cNvPr id="2050" name="Picture 2" descr="594179 cw 2"/>
          <p:cNvPicPr>
            <a:picLocks noChangeAspect="1" noChangeArrowheads="1"/>
          </p:cNvPicPr>
          <p:nvPr/>
        </p:nvPicPr>
        <p:blipFill>
          <a:blip r:embed="rId2" cstate="print"/>
          <a:srcRect/>
          <a:stretch>
            <a:fillRect/>
          </a:stretch>
        </p:blipFill>
        <p:spPr bwMode="auto">
          <a:xfrm>
            <a:off x="3429000" y="3709988"/>
            <a:ext cx="5715000" cy="3152775"/>
          </a:xfrm>
          <a:prstGeom prst="rect">
            <a:avLst/>
          </a:prstGeom>
          <a:noFill/>
          <a:ln w="76200" cmpd="tri" algn="ctr">
            <a:solidFill>
              <a:srgbClr val="C0C0C0"/>
            </a:solidFill>
            <a:miter lim="800000"/>
            <a:headEnd/>
            <a:tailEnd/>
          </a:ln>
          <a:effectLst/>
        </p:spPr>
      </p:pic>
      <p:pic>
        <p:nvPicPr>
          <p:cNvPr id="2051" name="Picture 3" descr="DraftedMen"/>
          <p:cNvPicPr>
            <a:picLocks noChangeAspect="1" noChangeArrowheads="1"/>
          </p:cNvPicPr>
          <p:nvPr/>
        </p:nvPicPr>
        <p:blipFill>
          <a:blip r:embed="rId3" cstate="print"/>
          <a:srcRect/>
          <a:stretch>
            <a:fillRect/>
          </a:stretch>
        </p:blipFill>
        <p:spPr bwMode="auto">
          <a:xfrm>
            <a:off x="152400" y="152400"/>
            <a:ext cx="5763624" cy="4267200"/>
          </a:xfrm>
          <a:prstGeom prst="rect">
            <a:avLst/>
          </a:prstGeom>
          <a:noFill/>
          <a:ln w="76200" cmpd="tri" algn="ctr">
            <a:solidFill>
              <a:srgbClr val="FFFFFF"/>
            </a:solid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5943600" cy="2286000"/>
          </a:xfrm>
        </p:spPr>
        <p:txBody>
          <a:bodyPr>
            <a:normAutofit/>
          </a:bodyPr>
          <a:lstStyle/>
          <a:p>
            <a:r>
              <a:rPr lang="en-US" sz="3600" b="1" dirty="0" smtClean="0">
                <a:solidFill>
                  <a:schemeClr val="bg1"/>
                </a:solidFill>
                <a:latin typeface="Georgia" pitchFamily="18" charset="0"/>
              </a:rPr>
              <a:t>Civil Rights at the Dawn of the Jim Crow Era: Old Guard</a:t>
            </a:r>
            <a:endParaRPr lang="en-US" sz="3600" b="1" dirty="0">
              <a:solidFill>
                <a:schemeClr val="bg1"/>
              </a:solidFill>
              <a:latin typeface="Georgia" pitchFamily="18" charset="0"/>
            </a:endParaRPr>
          </a:p>
        </p:txBody>
      </p:sp>
      <p:pic>
        <p:nvPicPr>
          <p:cNvPr id="3" name="Picture 2" descr="Ida Wells.gif"/>
          <p:cNvPicPr>
            <a:picLocks noChangeAspect="1"/>
          </p:cNvPicPr>
          <p:nvPr/>
        </p:nvPicPr>
        <p:blipFill>
          <a:blip r:embed="rId3" cstate="print"/>
          <a:stretch>
            <a:fillRect/>
          </a:stretch>
        </p:blipFill>
        <p:spPr>
          <a:xfrm>
            <a:off x="3657600" y="2473322"/>
            <a:ext cx="2743200" cy="4229220"/>
          </a:xfrm>
          <a:prstGeom prst="rect">
            <a:avLst/>
          </a:prstGeom>
        </p:spPr>
      </p:pic>
      <p:pic>
        <p:nvPicPr>
          <p:cNvPr id="8" name="Picture 7" descr="Picture1.jpg"/>
          <p:cNvPicPr>
            <a:picLocks noChangeAspect="1"/>
          </p:cNvPicPr>
          <p:nvPr/>
        </p:nvPicPr>
        <p:blipFill>
          <a:blip r:embed="rId4" cstate="print"/>
          <a:stretch>
            <a:fillRect/>
          </a:stretch>
        </p:blipFill>
        <p:spPr>
          <a:xfrm>
            <a:off x="381000" y="0"/>
            <a:ext cx="2743200" cy="3794999"/>
          </a:xfrm>
          <a:prstGeom prst="rect">
            <a:avLst/>
          </a:prstGeom>
        </p:spPr>
      </p:pic>
      <p:pic>
        <p:nvPicPr>
          <p:cNvPr id="9" name="Picture 8" descr="douglass.gif"/>
          <p:cNvPicPr>
            <a:picLocks noChangeAspect="1"/>
          </p:cNvPicPr>
          <p:nvPr/>
        </p:nvPicPr>
        <p:blipFill>
          <a:blip r:embed="rId5" cstate="print"/>
          <a:stretch>
            <a:fillRect/>
          </a:stretch>
        </p:blipFill>
        <p:spPr>
          <a:xfrm>
            <a:off x="152400" y="2895600"/>
            <a:ext cx="2590800" cy="3810000"/>
          </a:xfrm>
          <a:prstGeom prst="rect">
            <a:avLst/>
          </a:prstGeom>
        </p:spPr>
      </p:pic>
      <p:pic>
        <p:nvPicPr>
          <p:cNvPr id="10" name="Picture 9" descr="13-Petition-from-NJ-for-an-anti-lynching-law-21-Feb-1900.jpg"/>
          <p:cNvPicPr>
            <a:picLocks noChangeAspect="1"/>
          </p:cNvPicPr>
          <p:nvPr/>
        </p:nvPicPr>
        <p:blipFill>
          <a:blip r:embed="rId6" cstate="print"/>
          <a:stretch>
            <a:fillRect/>
          </a:stretch>
        </p:blipFill>
        <p:spPr>
          <a:xfrm>
            <a:off x="6324600" y="2743200"/>
            <a:ext cx="2633870" cy="40386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6705600" cy="2514600"/>
          </a:xfrm>
        </p:spPr>
        <p:txBody>
          <a:bodyPr>
            <a:normAutofit fontScale="90000"/>
          </a:bodyPr>
          <a:lstStyle/>
          <a:p>
            <a:r>
              <a:rPr lang="en-US" b="1" dirty="0" smtClean="0">
                <a:solidFill>
                  <a:schemeClr val="bg1"/>
                </a:solidFill>
                <a:latin typeface="Georgia" pitchFamily="18" charset="0"/>
              </a:rPr>
              <a:t>Civil Rights at the Dawn of the Jim Crow Era: Conflict and Compromise</a:t>
            </a:r>
            <a:endParaRPr lang="en-US" dirty="0"/>
          </a:p>
        </p:txBody>
      </p:sp>
      <p:pic>
        <p:nvPicPr>
          <p:cNvPr id="4" name="Picture 3" descr="bookert2.jpg"/>
          <p:cNvPicPr>
            <a:picLocks noChangeAspect="1"/>
          </p:cNvPicPr>
          <p:nvPr/>
        </p:nvPicPr>
        <p:blipFill>
          <a:blip r:embed="rId2" cstate="print"/>
          <a:stretch>
            <a:fillRect/>
          </a:stretch>
        </p:blipFill>
        <p:spPr>
          <a:xfrm>
            <a:off x="152400" y="152400"/>
            <a:ext cx="2316159" cy="3429000"/>
          </a:xfrm>
          <a:prstGeom prst="rect">
            <a:avLst/>
          </a:prstGeom>
        </p:spPr>
      </p:pic>
      <p:pic>
        <p:nvPicPr>
          <p:cNvPr id="5" name="Picture 2" descr="Letter from H. L. Remmel to the Honorable Henry C. Wallace, 10/03/1923"/>
          <p:cNvPicPr>
            <a:picLocks noChangeAspect="1" noChangeArrowheads="1"/>
          </p:cNvPicPr>
          <p:nvPr/>
        </p:nvPicPr>
        <p:blipFill>
          <a:blip r:embed="rId3" cstate="print"/>
          <a:srcRect/>
          <a:stretch>
            <a:fillRect/>
          </a:stretch>
        </p:blipFill>
        <p:spPr bwMode="auto">
          <a:xfrm>
            <a:off x="762000" y="2842592"/>
            <a:ext cx="3048000" cy="3710608"/>
          </a:xfrm>
          <a:prstGeom prst="rect">
            <a:avLst/>
          </a:prstGeom>
          <a:noFill/>
        </p:spPr>
      </p:pic>
      <p:pic>
        <p:nvPicPr>
          <p:cNvPr id="6" name="Picture 5" descr="dubois.jpg"/>
          <p:cNvPicPr>
            <a:picLocks noChangeAspect="1"/>
          </p:cNvPicPr>
          <p:nvPr/>
        </p:nvPicPr>
        <p:blipFill>
          <a:blip r:embed="rId4" cstate="print"/>
          <a:stretch>
            <a:fillRect/>
          </a:stretch>
        </p:blipFill>
        <p:spPr>
          <a:xfrm>
            <a:off x="5867400" y="2819400"/>
            <a:ext cx="3124200" cy="380844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0" y="2362200"/>
            <a:ext cx="3505200" cy="2971800"/>
          </a:xfrm>
        </p:spPr>
        <p:txBody>
          <a:bodyPr/>
          <a:lstStyle/>
          <a:p>
            <a:r>
              <a:rPr lang="en-US" b="1" dirty="0" smtClean="0">
                <a:solidFill>
                  <a:schemeClr val="bg1"/>
                </a:solidFill>
              </a:rPr>
              <a:t>Birth of the NAACP: </a:t>
            </a:r>
            <a:br>
              <a:rPr lang="en-US" b="1" dirty="0" smtClean="0">
                <a:solidFill>
                  <a:schemeClr val="bg1"/>
                </a:solidFill>
              </a:rPr>
            </a:br>
            <a:r>
              <a:rPr lang="en-US" b="1" dirty="0" smtClean="0">
                <a:solidFill>
                  <a:schemeClr val="bg1"/>
                </a:solidFill>
              </a:rPr>
              <a:t>1909</a:t>
            </a:r>
            <a:endParaRPr lang="en-US" dirty="0">
              <a:solidFill>
                <a:schemeClr val="bg1"/>
              </a:solidFill>
            </a:endParaRPr>
          </a:p>
        </p:txBody>
      </p:sp>
      <p:pic>
        <p:nvPicPr>
          <p:cNvPr id="3" name="Picture 2" descr="iNaacp.jpg"/>
          <p:cNvPicPr>
            <a:picLocks noChangeAspect="1"/>
          </p:cNvPicPr>
          <p:nvPr/>
        </p:nvPicPr>
        <p:blipFill>
          <a:blip r:embed="rId3" cstate="print"/>
          <a:stretch>
            <a:fillRect/>
          </a:stretch>
        </p:blipFill>
        <p:spPr>
          <a:xfrm>
            <a:off x="0" y="0"/>
            <a:ext cx="5410200" cy="692472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639762"/>
          </a:xfrm>
        </p:spPr>
        <p:txBody>
          <a:bodyPr>
            <a:normAutofit fontScale="90000"/>
          </a:bodyPr>
          <a:lstStyle/>
          <a:p>
            <a:r>
              <a:rPr lang="en-US" b="1" dirty="0" smtClean="0">
                <a:solidFill>
                  <a:schemeClr val="bg1"/>
                </a:solidFill>
                <a:latin typeface="Georgia" pitchFamily="18" charset="0"/>
              </a:rPr>
              <a:t>Brotherhood of Colored </a:t>
            </a:r>
            <a:br>
              <a:rPr lang="en-US" b="1" dirty="0" smtClean="0">
                <a:solidFill>
                  <a:schemeClr val="bg1"/>
                </a:solidFill>
                <a:latin typeface="Georgia" pitchFamily="18" charset="0"/>
              </a:rPr>
            </a:br>
            <a:r>
              <a:rPr lang="en-US" b="1" dirty="0" smtClean="0">
                <a:solidFill>
                  <a:schemeClr val="bg1"/>
                </a:solidFill>
                <a:latin typeface="Georgia" pitchFamily="18" charset="0"/>
              </a:rPr>
              <a:t>Sleeping Car Porters</a:t>
            </a:r>
            <a:endParaRPr lang="en-US" dirty="0">
              <a:solidFill>
                <a:schemeClr val="bg1"/>
              </a:solidFill>
              <a:latin typeface="Georgia" pitchFamily="18" charset="0"/>
            </a:endParaRPr>
          </a:p>
        </p:txBody>
      </p:sp>
      <p:pic>
        <p:nvPicPr>
          <p:cNvPr id="4" name="Picture 3" descr="Randolph.jpg"/>
          <p:cNvPicPr>
            <a:picLocks noChangeAspect="1"/>
          </p:cNvPicPr>
          <p:nvPr/>
        </p:nvPicPr>
        <p:blipFill>
          <a:blip r:embed="rId3" cstate="print"/>
          <a:stretch>
            <a:fillRect/>
          </a:stretch>
        </p:blipFill>
        <p:spPr>
          <a:xfrm>
            <a:off x="4419600" y="4648200"/>
            <a:ext cx="2057400" cy="1844115"/>
          </a:xfrm>
          <a:prstGeom prst="rect">
            <a:avLst/>
          </a:prstGeom>
        </p:spPr>
      </p:pic>
      <p:pic>
        <p:nvPicPr>
          <p:cNvPr id="5" name="Picture 4" descr="RG 14 Porters 1.JPG"/>
          <p:cNvPicPr>
            <a:picLocks noChangeAspect="1"/>
          </p:cNvPicPr>
          <p:nvPr/>
        </p:nvPicPr>
        <p:blipFill>
          <a:blip r:embed="rId4" cstate="print"/>
          <a:stretch>
            <a:fillRect/>
          </a:stretch>
        </p:blipFill>
        <p:spPr>
          <a:xfrm>
            <a:off x="304800" y="1447800"/>
            <a:ext cx="3962400" cy="5029200"/>
          </a:xfrm>
          <a:prstGeom prst="rect">
            <a:avLst/>
          </a:prstGeom>
        </p:spPr>
      </p:pic>
      <p:pic>
        <p:nvPicPr>
          <p:cNvPr id="2050" name="Picture 2"/>
          <p:cNvPicPr>
            <a:picLocks noChangeAspect="1" noChangeArrowheads="1"/>
          </p:cNvPicPr>
          <p:nvPr/>
        </p:nvPicPr>
        <p:blipFill>
          <a:blip r:embed="rId5" cstate="print"/>
          <a:srcRect/>
          <a:stretch>
            <a:fillRect/>
          </a:stretch>
        </p:blipFill>
        <p:spPr bwMode="auto">
          <a:xfrm>
            <a:off x="5065245" y="1295400"/>
            <a:ext cx="4078755"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noAutofit/>
          </a:bodyPr>
          <a:lstStyle/>
          <a:p>
            <a:r>
              <a:rPr lang="en-US" sz="3400" b="1" dirty="0" smtClean="0">
                <a:solidFill>
                  <a:schemeClr val="bg1"/>
                </a:solidFill>
                <a:latin typeface="Georgia" pitchFamily="18" charset="0"/>
              </a:rPr>
              <a:t>Scottsboro Boys: </a:t>
            </a:r>
            <a:br>
              <a:rPr lang="en-US" sz="3400" b="1" dirty="0" smtClean="0">
                <a:solidFill>
                  <a:schemeClr val="bg1"/>
                </a:solidFill>
                <a:latin typeface="Georgia" pitchFamily="18" charset="0"/>
              </a:rPr>
            </a:br>
            <a:r>
              <a:rPr lang="en-US" sz="3400" b="1" dirty="0" smtClean="0">
                <a:solidFill>
                  <a:schemeClr val="bg1"/>
                </a:solidFill>
                <a:latin typeface="Georgia" pitchFamily="18" charset="0"/>
              </a:rPr>
              <a:t>Defended by the Attorneys from the </a:t>
            </a:r>
            <a:br>
              <a:rPr lang="en-US" sz="3400" b="1" dirty="0" smtClean="0">
                <a:solidFill>
                  <a:schemeClr val="bg1"/>
                </a:solidFill>
                <a:latin typeface="Georgia" pitchFamily="18" charset="0"/>
              </a:rPr>
            </a:br>
            <a:r>
              <a:rPr lang="en-US" sz="3400" b="1" dirty="0" smtClean="0">
                <a:solidFill>
                  <a:schemeClr val="bg1"/>
                </a:solidFill>
                <a:latin typeface="Georgia" pitchFamily="18" charset="0"/>
              </a:rPr>
              <a:t>American Communist Party</a:t>
            </a:r>
            <a:endParaRPr lang="en-US" sz="3400" b="1" dirty="0">
              <a:solidFill>
                <a:schemeClr val="bg1"/>
              </a:solidFill>
              <a:latin typeface="Georgia" pitchFamily="18" charset="0"/>
            </a:endParaRPr>
          </a:p>
        </p:txBody>
      </p:sp>
      <p:pic>
        <p:nvPicPr>
          <p:cNvPr id="3" name="Picture 2" descr="scottsboro1.jpg"/>
          <p:cNvPicPr>
            <a:picLocks noChangeAspect="1"/>
          </p:cNvPicPr>
          <p:nvPr/>
        </p:nvPicPr>
        <p:blipFill>
          <a:blip r:embed="rId3" cstate="print"/>
          <a:stretch>
            <a:fillRect/>
          </a:stretch>
        </p:blipFill>
        <p:spPr>
          <a:xfrm>
            <a:off x="1371600" y="2133600"/>
            <a:ext cx="6248400" cy="43741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962400" y="0"/>
            <a:ext cx="2743200" cy="1295400"/>
          </a:xfrm>
        </p:spPr>
        <p:txBody>
          <a:bodyPr>
            <a:normAutofit/>
          </a:bodyPr>
          <a:lstStyle/>
          <a:p>
            <a:r>
              <a:rPr lang="en-US" sz="3600" b="1" dirty="0" smtClean="0">
                <a:solidFill>
                  <a:schemeClr val="bg1"/>
                </a:solidFill>
                <a:latin typeface="Georgia" pitchFamily="18" charset="0"/>
              </a:rPr>
              <a:t>Charles Houston</a:t>
            </a:r>
            <a:endParaRPr lang="en-US" sz="3600" b="1" dirty="0">
              <a:solidFill>
                <a:schemeClr val="bg1"/>
              </a:solidFill>
              <a:latin typeface="Georgia" pitchFamily="18" charset="0"/>
            </a:endParaRPr>
          </a:p>
        </p:txBody>
      </p:sp>
      <p:sp>
        <p:nvSpPr>
          <p:cNvPr id="8" name="Text Placeholder 7"/>
          <p:cNvSpPr>
            <a:spLocks noGrp="1"/>
          </p:cNvSpPr>
          <p:nvPr>
            <p:ph type="body" idx="1"/>
          </p:nvPr>
        </p:nvSpPr>
        <p:spPr>
          <a:xfrm>
            <a:off x="1676400" y="5181600"/>
            <a:ext cx="2590800" cy="1447800"/>
          </a:xfrm>
        </p:spPr>
        <p:txBody>
          <a:bodyPr>
            <a:normAutofit/>
          </a:bodyPr>
          <a:lstStyle/>
          <a:p>
            <a:r>
              <a:rPr lang="en-US" sz="3600" dirty="0" err="1" smtClean="0">
                <a:solidFill>
                  <a:schemeClr val="bg1"/>
                </a:solidFill>
                <a:latin typeface="Georgia" pitchFamily="18" charset="0"/>
              </a:rPr>
              <a:t>Thurgood</a:t>
            </a:r>
            <a:r>
              <a:rPr lang="en-US" sz="3600" dirty="0" smtClean="0">
                <a:solidFill>
                  <a:schemeClr val="bg1"/>
                </a:solidFill>
                <a:latin typeface="Georgia" pitchFamily="18" charset="0"/>
              </a:rPr>
              <a:t> Marshall</a:t>
            </a:r>
            <a:endParaRPr lang="en-US" sz="3600" dirty="0">
              <a:solidFill>
                <a:schemeClr val="bg1"/>
              </a:solidFill>
              <a:latin typeface="Georgia" pitchFamily="18" charset="0"/>
            </a:endParaRPr>
          </a:p>
        </p:txBody>
      </p:sp>
      <p:sp>
        <p:nvSpPr>
          <p:cNvPr id="10" name="Text Placeholder 9"/>
          <p:cNvSpPr>
            <a:spLocks noGrp="1"/>
          </p:cNvSpPr>
          <p:nvPr>
            <p:ph type="body" sz="quarter" idx="3"/>
          </p:nvPr>
        </p:nvSpPr>
        <p:spPr>
          <a:xfrm flipH="1">
            <a:off x="9143999" y="1371600"/>
            <a:ext cx="45719" cy="803275"/>
          </a:xfrm>
        </p:spPr>
        <p:txBody>
          <a:bodyPr>
            <a:noAutofit/>
          </a:bodyPr>
          <a:lstStyle/>
          <a:p>
            <a:endParaRPr lang="en-US" sz="2800" dirty="0"/>
          </a:p>
        </p:txBody>
      </p:sp>
      <p:sp>
        <p:nvSpPr>
          <p:cNvPr id="11" name="Content Placeholder 10"/>
          <p:cNvSpPr>
            <a:spLocks noGrp="1"/>
          </p:cNvSpPr>
          <p:nvPr>
            <p:ph sz="quarter" idx="4"/>
          </p:nvPr>
        </p:nvSpPr>
        <p:spPr>
          <a:xfrm flipH="1">
            <a:off x="9143999" y="6080443"/>
            <a:ext cx="45719" cy="45719"/>
          </a:xfrm>
        </p:spPr>
        <p:txBody>
          <a:bodyPr>
            <a:normAutofit fontScale="25000" lnSpcReduction="20000"/>
          </a:bodyPr>
          <a:lstStyle/>
          <a:p>
            <a:endParaRPr lang="en-US" dirty="0"/>
          </a:p>
        </p:txBody>
      </p:sp>
      <p:pic>
        <p:nvPicPr>
          <p:cNvPr id="3" name="Picture 2" descr="CharlesHouston.jpg"/>
          <p:cNvPicPr>
            <a:picLocks noChangeAspect="1"/>
          </p:cNvPicPr>
          <p:nvPr/>
        </p:nvPicPr>
        <p:blipFill>
          <a:blip r:embed="rId3" cstate="print"/>
          <a:stretch>
            <a:fillRect/>
          </a:stretch>
        </p:blipFill>
        <p:spPr>
          <a:xfrm>
            <a:off x="228600" y="152400"/>
            <a:ext cx="3657600" cy="3971109"/>
          </a:xfrm>
          <a:prstGeom prst="rect">
            <a:avLst/>
          </a:prstGeom>
        </p:spPr>
      </p:pic>
      <p:pic>
        <p:nvPicPr>
          <p:cNvPr id="6" name="Picture 5" descr="ThurgoodMarshall.jpg"/>
          <p:cNvPicPr>
            <a:picLocks noChangeAspect="1"/>
          </p:cNvPicPr>
          <p:nvPr/>
        </p:nvPicPr>
        <p:blipFill>
          <a:blip r:embed="rId4" cstate="print"/>
          <a:stretch>
            <a:fillRect/>
          </a:stretch>
        </p:blipFill>
        <p:spPr>
          <a:xfrm>
            <a:off x="5146852" y="2209800"/>
            <a:ext cx="3708197" cy="4529556"/>
          </a:xfrm>
          <a:prstGeom prst="rect">
            <a:avLst/>
          </a:prstGeom>
        </p:spPr>
      </p:pic>
      <p:sp>
        <p:nvSpPr>
          <p:cNvPr id="13" name="Content Placeholder 12"/>
          <p:cNvSpPr>
            <a:spLocks noGrp="1"/>
          </p:cNvSpPr>
          <p:nvPr>
            <p:ph sz="half" idx="2"/>
          </p:nvPr>
        </p:nvSpPr>
        <p:spPr>
          <a:xfrm>
            <a:off x="457200" y="4114799"/>
            <a:ext cx="76200" cy="152401"/>
          </a:xfrm>
        </p:spPr>
        <p:txBody>
          <a:bodyPr>
            <a:normAutofit fontScale="25000" lnSpcReduction="20000"/>
          </a:bodyPr>
          <a:lstStyle/>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1219200"/>
          </a:xfrm>
        </p:spPr>
        <p:txBody>
          <a:bodyPr>
            <a:normAutofit/>
          </a:bodyPr>
          <a:lstStyle/>
          <a:p>
            <a:r>
              <a:rPr lang="en-US" b="1" dirty="0" smtClean="0">
                <a:solidFill>
                  <a:schemeClr val="bg1"/>
                </a:solidFill>
              </a:rPr>
              <a:t>Mills v. Lowndes</a:t>
            </a:r>
            <a:endParaRPr lang="en-US" b="1" dirty="0">
              <a:solidFill>
                <a:schemeClr val="bg1"/>
              </a:solidFill>
            </a:endParaRPr>
          </a:p>
        </p:txBody>
      </p:sp>
      <p:pic>
        <p:nvPicPr>
          <p:cNvPr id="3" name="Picture 2" descr="atl_021_00059_ac.jpg"/>
          <p:cNvPicPr>
            <a:picLocks noChangeAspect="1"/>
          </p:cNvPicPr>
          <p:nvPr/>
        </p:nvPicPr>
        <p:blipFill>
          <a:blip r:embed="rId3" cstate="print"/>
          <a:stretch>
            <a:fillRect/>
          </a:stretch>
        </p:blipFill>
        <p:spPr>
          <a:xfrm>
            <a:off x="152400" y="0"/>
            <a:ext cx="4585771" cy="6858000"/>
          </a:xfrm>
          <a:prstGeom prst="rect">
            <a:avLst/>
          </a:prstGeom>
        </p:spPr>
      </p:pic>
      <p:pic>
        <p:nvPicPr>
          <p:cNvPr id="4" name="Picture 3" descr="atl_021_00070_ac.jpg"/>
          <p:cNvPicPr>
            <a:picLocks noChangeAspect="1"/>
          </p:cNvPicPr>
          <p:nvPr/>
        </p:nvPicPr>
        <p:blipFill>
          <a:blip r:embed="rId4" cstate="print"/>
          <a:stretch>
            <a:fillRect/>
          </a:stretch>
        </p:blipFill>
        <p:spPr>
          <a:xfrm>
            <a:off x="4343400" y="1371600"/>
            <a:ext cx="4629020"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315200" cy="1143000"/>
          </a:xfrm>
        </p:spPr>
        <p:txBody>
          <a:bodyPr>
            <a:normAutofit fontScale="90000"/>
          </a:bodyPr>
          <a:lstStyle/>
          <a:p>
            <a:r>
              <a:rPr lang="en-US" sz="3200" b="1" dirty="0" smtClean="0">
                <a:solidFill>
                  <a:schemeClr val="bg1"/>
                </a:solidFill>
                <a:latin typeface="Georgia" pitchFamily="18" charset="0"/>
              </a:rPr>
              <a:t>A. Philip Randolph and the </a:t>
            </a:r>
            <a:br>
              <a:rPr lang="en-US" sz="3200" b="1" dirty="0" smtClean="0">
                <a:solidFill>
                  <a:schemeClr val="bg1"/>
                </a:solidFill>
                <a:latin typeface="Georgia" pitchFamily="18" charset="0"/>
              </a:rPr>
            </a:br>
            <a:r>
              <a:rPr lang="en-US" sz="3200" b="1" dirty="0" smtClean="0">
                <a:solidFill>
                  <a:schemeClr val="bg1"/>
                </a:solidFill>
                <a:latin typeface="Georgia" pitchFamily="18" charset="0"/>
              </a:rPr>
              <a:t>Federal Employment Practices Commission</a:t>
            </a:r>
            <a:endParaRPr lang="en-US" sz="3200" b="1" dirty="0">
              <a:solidFill>
                <a:schemeClr val="bg1"/>
              </a:solidFill>
              <a:latin typeface="Georgia" pitchFamily="18" charset="0"/>
            </a:endParaRPr>
          </a:p>
        </p:txBody>
      </p:sp>
      <p:pic>
        <p:nvPicPr>
          <p:cNvPr id="3" name="Picture 2" descr="Randolph.jpg"/>
          <p:cNvPicPr>
            <a:picLocks noChangeAspect="1"/>
          </p:cNvPicPr>
          <p:nvPr/>
        </p:nvPicPr>
        <p:blipFill>
          <a:blip r:embed="rId3" cstate="print"/>
          <a:stretch>
            <a:fillRect/>
          </a:stretch>
        </p:blipFill>
        <p:spPr>
          <a:xfrm>
            <a:off x="76200" y="1371600"/>
            <a:ext cx="1828800" cy="1828800"/>
          </a:xfrm>
          <a:prstGeom prst="rect">
            <a:avLst/>
          </a:prstGeom>
        </p:spPr>
      </p:pic>
      <p:pic>
        <p:nvPicPr>
          <p:cNvPr id="43009" name="Picture 1" descr="wor"/>
          <p:cNvPicPr>
            <a:picLocks noChangeAspect="1" noChangeArrowheads="1"/>
          </p:cNvPicPr>
          <p:nvPr/>
        </p:nvPicPr>
        <p:blipFill>
          <a:blip r:embed="rId4" cstate="print"/>
          <a:srcRect/>
          <a:stretch>
            <a:fillRect/>
          </a:stretch>
        </p:blipFill>
        <p:spPr bwMode="auto">
          <a:xfrm>
            <a:off x="0" y="4495800"/>
            <a:ext cx="1765794" cy="2209800"/>
          </a:xfrm>
          <a:prstGeom prst="rect">
            <a:avLst/>
          </a:prstGeom>
          <a:noFill/>
          <a:ln w="57150" cmpd="thinThick" algn="ctr">
            <a:solidFill>
              <a:srgbClr val="FFFFFF"/>
            </a:solidFill>
            <a:miter lim="800000"/>
            <a:headEnd/>
            <a:tailEnd/>
          </a:ln>
          <a:effectLst/>
        </p:spPr>
      </p:pic>
      <p:pic>
        <p:nvPicPr>
          <p:cNvPr id="43010" name="Picture 2" descr="Black rosie"/>
          <p:cNvPicPr>
            <a:picLocks noChangeAspect="1" noChangeArrowheads="1"/>
          </p:cNvPicPr>
          <p:nvPr/>
        </p:nvPicPr>
        <p:blipFill>
          <a:blip r:embed="rId5" cstate="print"/>
          <a:srcRect/>
          <a:stretch>
            <a:fillRect/>
          </a:stretch>
        </p:blipFill>
        <p:spPr bwMode="auto">
          <a:xfrm>
            <a:off x="6172201" y="4419600"/>
            <a:ext cx="2790428" cy="2260600"/>
          </a:xfrm>
          <a:prstGeom prst="rect">
            <a:avLst/>
          </a:prstGeom>
          <a:noFill/>
          <a:ln w="57150" cmpd="thinThick" algn="ctr">
            <a:solidFill>
              <a:srgbClr val="FFFFFF"/>
            </a:solidFill>
            <a:miter lim="800000"/>
            <a:headEnd/>
            <a:tailEnd/>
          </a:ln>
          <a:effectLst/>
        </p:spPr>
      </p:pic>
      <p:pic>
        <p:nvPicPr>
          <p:cNvPr id="43011" name="Picture 3" descr="work 2"/>
          <p:cNvPicPr>
            <a:picLocks noChangeAspect="1" noChangeArrowheads="1"/>
          </p:cNvPicPr>
          <p:nvPr/>
        </p:nvPicPr>
        <p:blipFill>
          <a:blip r:embed="rId6" cstate="print"/>
          <a:srcRect/>
          <a:stretch>
            <a:fillRect/>
          </a:stretch>
        </p:blipFill>
        <p:spPr bwMode="auto">
          <a:xfrm>
            <a:off x="3276600" y="4419600"/>
            <a:ext cx="2788962" cy="2209800"/>
          </a:xfrm>
          <a:prstGeom prst="rect">
            <a:avLst/>
          </a:prstGeom>
          <a:noFill/>
          <a:ln w="57150" cmpd="thinThick" algn="ctr">
            <a:solidFill>
              <a:srgbClr val="FFFFFF"/>
            </a:solidFill>
            <a:miter lim="800000"/>
            <a:headEnd/>
            <a:tailEnd/>
          </a:ln>
          <a:effectLst/>
        </p:spPr>
      </p:pic>
      <p:pic>
        <p:nvPicPr>
          <p:cNvPr id="11" name="Picture 10" descr="08149_2003_Page_1.jpg"/>
          <p:cNvPicPr>
            <a:picLocks noChangeAspect="1"/>
          </p:cNvPicPr>
          <p:nvPr/>
        </p:nvPicPr>
        <p:blipFill>
          <a:blip r:embed="rId7" cstate="print"/>
          <a:stretch>
            <a:fillRect/>
          </a:stretch>
        </p:blipFill>
        <p:spPr>
          <a:xfrm>
            <a:off x="1524000" y="1600200"/>
            <a:ext cx="2438400" cy="3530259"/>
          </a:xfrm>
          <a:prstGeom prst="rect">
            <a:avLst/>
          </a:prstGeom>
        </p:spPr>
      </p:pic>
      <p:pic>
        <p:nvPicPr>
          <p:cNvPr id="43012" name="Picture 4" descr="work"/>
          <p:cNvPicPr>
            <a:picLocks noChangeAspect="1" noChangeArrowheads="1"/>
          </p:cNvPicPr>
          <p:nvPr/>
        </p:nvPicPr>
        <p:blipFill>
          <a:blip r:embed="rId8" cstate="print"/>
          <a:srcRect/>
          <a:stretch>
            <a:fillRect/>
          </a:stretch>
        </p:blipFill>
        <p:spPr bwMode="auto">
          <a:xfrm>
            <a:off x="3962400" y="1981200"/>
            <a:ext cx="2927326" cy="2341563"/>
          </a:xfrm>
          <a:prstGeom prst="rect">
            <a:avLst/>
          </a:prstGeom>
          <a:noFill/>
          <a:ln w="57150" cmpd="thinThick" algn="ctr">
            <a:solidFill>
              <a:srgbClr val="FFFFFF"/>
            </a:solidFill>
            <a:miter lim="800000"/>
            <a:headEnd/>
            <a:tailEnd/>
          </a:ln>
          <a:effectLst/>
        </p:spPr>
      </p:pic>
      <p:pic>
        <p:nvPicPr>
          <p:cNvPr id="13" name="Picture 12" descr="MWC.gif"/>
          <p:cNvPicPr>
            <a:picLocks noChangeAspect="1"/>
          </p:cNvPicPr>
          <p:nvPr/>
        </p:nvPicPr>
        <p:blipFill>
          <a:blip r:embed="rId9" cstate="print"/>
          <a:stretch>
            <a:fillRect/>
          </a:stretch>
        </p:blipFill>
        <p:spPr>
          <a:xfrm>
            <a:off x="6858000" y="152400"/>
            <a:ext cx="2286000" cy="32047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p:spPr>
        <p:txBody>
          <a:bodyPr/>
          <a:lstStyle/>
          <a:p>
            <a:r>
              <a:rPr lang="en-US" b="1" dirty="0" smtClean="0">
                <a:solidFill>
                  <a:schemeClr val="bg1"/>
                </a:solidFill>
              </a:rPr>
              <a:t>U.S. vs. Shull 1946</a:t>
            </a:r>
            <a:endParaRPr lang="en-US" b="1" dirty="0">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152400" y="990600"/>
            <a:ext cx="4259946" cy="54864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4648200" y="990600"/>
            <a:ext cx="4313713"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886200" cy="1143000"/>
          </a:xfrm>
        </p:spPr>
        <p:txBody>
          <a:bodyPr>
            <a:noAutofit/>
          </a:bodyPr>
          <a:lstStyle/>
          <a:p>
            <a:r>
              <a:rPr lang="en-US" sz="3600" b="1" dirty="0" smtClean="0">
                <a:solidFill>
                  <a:schemeClr val="bg1"/>
                </a:solidFill>
              </a:rPr>
              <a:t>Letter Referring to the Shull Case</a:t>
            </a:r>
            <a:endParaRPr lang="en-US" sz="3600" b="1" dirty="0">
              <a:solidFill>
                <a:schemeClr val="bg1"/>
              </a:solidFill>
            </a:endParaRPr>
          </a:p>
        </p:txBody>
      </p:sp>
      <p:pic>
        <p:nvPicPr>
          <p:cNvPr id="3" name="Picture 2" descr="Shull Truman_Page_1.jpg"/>
          <p:cNvPicPr>
            <a:picLocks noChangeAspect="1"/>
          </p:cNvPicPr>
          <p:nvPr/>
        </p:nvPicPr>
        <p:blipFill>
          <a:blip r:embed="rId3" cstate="print"/>
          <a:stretch>
            <a:fillRect/>
          </a:stretch>
        </p:blipFill>
        <p:spPr>
          <a:xfrm>
            <a:off x="0" y="0"/>
            <a:ext cx="5181600" cy="6858000"/>
          </a:xfrm>
          <a:prstGeom prst="rect">
            <a:avLst/>
          </a:prstGeom>
        </p:spPr>
      </p:pic>
      <p:pic>
        <p:nvPicPr>
          <p:cNvPr id="4" name="Picture 3" descr="Shull Truman_Page_2.jpg"/>
          <p:cNvPicPr>
            <a:picLocks noChangeAspect="1"/>
          </p:cNvPicPr>
          <p:nvPr/>
        </p:nvPicPr>
        <p:blipFill>
          <a:blip r:embed="rId4" cstate="print"/>
          <a:stretch>
            <a:fillRect/>
          </a:stretch>
        </p:blipFill>
        <p:spPr>
          <a:xfrm>
            <a:off x="4419600" y="1676400"/>
            <a:ext cx="4724400" cy="6324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0" y="685800"/>
            <a:ext cx="3810000" cy="4876800"/>
          </a:xfrm>
        </p:spPr>
        <p:txBody>
          <a:bodyPr>
            <a:normAutofit/>
          </a:bodyPr>
          <a:lstStyle/>
          <a:p>
            <a:r>
              <a:rPr lang="en-US" sz="3600" b="1" dirty="0" smtClean="0">
                <a:solidFill>
                  <a:schemeClr val="bg1"/>
                </a:solidFill>
                <a:latin typeface="Georgia" pitchFamily="18" charset="0"/>
              </a:rPr>
              <a:t>Civil War Amendments to the Constitution: The 13</a:t>
            </a:r>
            <a:r>
              <a:rPr lang="en-US" sz="3600" b="1" baseline="30000" dirty="0" smtClean="0">
                <a:solidFill>
                  <a:schemeClr val="bg1"/>
                </a:solidFill>
                <a:latin typeface="Georgia" pitchFamily="18" charset="0"/>
              </a:rPr>
              <a:t>th</a:t>
            </a:r>
            <a:r>
              <a:rPr lang="en-US" sz="3600" b="1" dirty="0" smtClean="0">
                <a:solidFill>
                  <a:schemeClr val="bg1"/>
                </a:solidFill>
                <a:latin typeface="Georgia" pitchFamily="18" charset="0"/>
              </a:rPr>
              <a:t> Amendment</a:t>
            </a:r>
            <a:endParaRPr lang="en-US" sz="3600" b="1" dirty="0">
              <a:solidFill>
                <a:schemeClr val="bg1"/>
              </a:solidFill>
              <a:latin typeface="Georgia" pitchFamily="18" charset="0"/>
            </a:endParaRPr>
          </a:p>
        </p:txBody>
      </p:sp>
      <p:pic>
        <p:nvPicPr>
          <p:cNvPr id="5" name="Picture 4" descr="13th.jpg"/>
          <p:cNvPicPr>
            <a:picLocks noChangeAspect="1"/>
          </p:cNvPicPr>
          <p:nvPr/>
        </p:nvPicPr>
        <p:blipFill>
          <a:blip r:embed="rId3" cstate="print"/>
          <a:stretch>
            <a:fillRect/>
          </a:stretch>
        </p:blipFill>
        <p:spPr>
          <a:xfrm>
            <a:off x="0" y="0"/>
            <a:ext cx="5363487"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Autofit/>
          </a:bodyPr>
          <a:lstStyle/>
          <a:p>
            <a:r>
              <a:rPr lang="en-US" sz="3600" b="1" dirty="0" smtClean="0">
                <a:solidFill>
                  <a:schemeClr val="bg1"/>
                </a:solidFill>
                <a:latin typeface="Georgia" pitchFamily="18" charset="0"/>
              </a:rPr>
              <a:t>Integration of the U.S. Military</a:t>
            </a:r>
            <a:endParaRPr lang="en-US" sz="3600" b="1" dirty="0">
              <a:solidFill>
                <a:schemeClr val="bg1"/>
              </a:solidFill>
              <a:latin typeface="Georgia" pitchFamily="18" charset="0"/>
            </a:endParaRPr>
          </a:p>
        </p:txBody>
      </p:sp>
      <p:pic>
        <p:nvPicPr>
          <p:cNvPr id="3" name="Picture 2" descr="truman ex order 9981.jpg"/>
          <p:cNvPicPr>
            <a:picLocks noChangeAspect="1"/>
          </p:cNvPicPr>
          <p:nvPr/>
        </p:nvPicPr>
        <p:blipFill>
          <a:blip r:embed="rId3" cstate="print"/>
          <a:stretch>
            <a:fillRect/>
          </a:stretch>
        </p:blipFill>
        <p:spPr>
          <a:xfrm>
            <a:off x="0" y="762000"/>
            <a:ext cx="4419600" cy="6248400"/>
          </a:xfrm>
          <a:prstGeom prst="rect">
            <a:avLst/>
          </a:prstGeom>
        </p:spPr>
      </p:pic>
      <p:pic>
        <p:nvPicPr>
          <p:cNvPr id="4" name="Picture 3" descr="truman ex order 9981 a.jpg"/>
          <p:cNvPicPr>
            <a:picLocks noChangeAspect="1"/>
          </p:cNvPicPr>
          <p:nvPr/>
        </p:nvPicPr>
        <p:blipFill>
          <a:blip r:embed="rId4" cstate="print"/>
          <a:stretch>
            <a:fillRect/>
          </a:stretch>
        </p:blipFill>
        <p:spPr>
          <a:xfrm>
            <a:off x="4572000" y="762000"/>
            <a:ext cx="4572000" cy="625370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4648200" cy="1143000"/>
          </a:xfrm>
        </p:spPr>
        <p:txBody>
          <a:bodyPr>
            <a:normAutofit fontScale="90000"/>
          </a:bodyPr>
          <a:lstStyle/>
          <a:p>
            <a:r>
              <a:rPr lang="en-US" b="1" dirty="0" smtClean="0">
                <a:solidFill>
                  <a:schemeClr val="bg1"/>
                </a:solidFill>
                <a:latin typeface="Georgia" pitchFamily="18" charset="0"/>
              </a:rPr>
              <a:t>Presidential Election of 1948</a:t>
            </a:r>
            <a:endParaRPr lang="en-US" b="1" dirty="0">
              <a:solidFill>
                <a:schemeClr val="bg1"/>
              </a:solidFill>
              <a:latin typeface="Georgia" pitchFamily="18" charset="0"/>
            </a:endParaRPr>
          </a:p>
        </p:txBody>
      </p:sp>
      <p:sp>
        <p:nvSpPr>
          <p:cNvPr id="5" name="Content Placeholder 4"/>
          <p:cNvSpPr>
            <a:spLocks noGrp="1"/>
          </p:cNvSpPr>
          <p:nvPr>
            <p:ph idx="1"/>
          </p:nvPr>
        </p:nvSpPr>
        <p:spPr>
          <a:xfrm>
            <a:off x="5867400" y="152400"/>
            <a:ext cx="3276600" cy="6705600"/>
          </a:xfrm>
        </p:spPr>
        <p:txBody>
          <a:bodyPr>
            <a:normAutofit fontScale="85000" lnSpcReduction="10000"/>
          </a:bodyPr>
          <a:lstStyle/>
          <a:p>
            <a:r>
              <a:rPr lang="en-US" b="1" dirty="0" smtClean="0">
                <a:solidFill>
                  <a:schemeClr val="bg1"/>
                </a:solidFill>
                <a:latin typeface="Georgia" pitchFamily="18" charset="0"/>
              </a:rPr>
              <a:t>Democratic Party Splits when Southern Democrats form the </a:t>
            </a:r>
            <a:r>
              <a:rPr lang="en-US" b="1" dirty="0" err="1" smtClean="0">
                <a:solidFill>
                  <a:schemeClr val="bg1"/>
                </a:solidFill>
                <a:latin typeface="Georgia" pitchFamily="18" charset="0"/>
              </a:rPr>
              <a:t>Dixiecrat</a:t>
            </a:r>
            <a:r>
              <a:rPr lang="en-US" b="1" dirty="0" smtClean="0">
                <a:solidFill>
                  <a:schemeClr val="bg1"/>
                </a:solidFill>
                <a:latin typeface="Georgia" pitchFamily="18" charset="0"/>
              </a:rPr>
              <a:t> Party and nominate Strom Thurmond</a:t>
            </a:r>
          </a:p>
          <a:p>
            <a:endParaRPr lang="en-US" b="1" dirty="0" smtClean="0">
              <a:solidFill>
                <a:schemeClr val="bg1"/>
              </a:solidFill>
              <a:latin typeface="Georgia" pitchFamily="18" charset="0"/>
            </a:endParaRPr>
          </a:p>
          <a:p>
            <a:r>
              <a:rPr lang="en-US" b="1" dirty="0" smtClean="0">
                <a:solidFill>
                  <a:schemeClr val="bg1"/>
                </a:solidFill>
                <a:latin typeface="Georgia" pitchFamily="18" charset="0"/>
              </a:rPr>
              <a:t>Near-certain victory for Republican Candidate, Thomas Dewey</a:t>
            </a:r>
          </a:p>
          <a:p>
            <a:endParaRPr lang="en-US" dirty="0">
              <a:solidFill>
                <a:schemeClr val="bg1"/>
              </a:solidFill>
            </a:endParaRPr>
          </a:p>
        </p:txBody>
      </p:sp>
      <p:pic>
        <p:nvPicPr>
          <p:cNvPr id="3" name="Picture 2" descr="1948_DeweyDefeatsTruman56976.jpg"/>
          <p:cNvPicPr>
            <a:picLocks noChangeAspect="1"/>
          </p:cNvPicPr>
          <p:nvPr/>
        </p:nvPicPr>
        <p:blipFill>
          <a:blip r:embed="rId3" cstate="print"/>
          <a:stretch>
            <a:fillRect/>
          </a:stretch>
        </p:blipFill>
        <p:spPr>
          <a:xfrm>
            <a:off x="0" y="1676400"/>
            <a:ext cx="5829300" cy="5181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4191000" cy="1752600"/>
          </a:xfrm>
        </p:spPr>
        <p:txBody>
          <a:bodyPr>
            <a:normAutofit/>
          </a:bodyPr>
          <a:lstStyle/>
          <a:p>
            <a:r>
              <a:rPr lang="en-US" sz="3600" b="1" dirty="0" smtClean="0">
                <a:solidFill>
                  <a:schemeClr val="bg1"/>
                </a:solidFill>
                <a:latin typeface="Georgia" pitchFamily="18" charset="0"/>
              </a:rPr>
              <a:t>Elmore v. Rice, 1947</a:t>
            </a:r>
            <a:endParaRPr lang="en-US" sz="3600" b="1" dirty="0">
              <a:solidFill>
                <a:schemeClr val="bg1"/>
              </a:solidFill>
              <a:latin typeface="Georgia" pitchFamily="18" charset="0"/>
            </a:endParaRPr>
          </a:p>
        </p:txBody>
      </p:sp>
      <p:pic>
        <p:nvPicPr>
          <p:cNvPr id="3" name="Picture 2" descr="Elmore complaint_Page_01.jpg"/>
          <p:cNvPicPr>
            <a:picLocks noChangeAspect="1"/>
          </p:cNvPicPr>
          <p:nvPr/>
        </p:nvPicPr>
        <p:blipFill>
          <a:blip r:embed="rId3" cstate="print"/>
          <a:stretch>
            <a:fillRect/>
          </a:stretch>
        </p:blipFill>
        <p:spPr>
          <a:xfrm>
            <a:off x="4628619" y="0"/>
            <a:ext cx="4515381" cy="6858000"/>
          </a:xfrm>
          <a:prstGeom prst="rect">
            <a:avLst/>
          </a:prstGeom>
        </p:spPr>
      </p:pic>
      <p:pic>
        <p:nvPicPr>
          <p:cNvPr id="4" name="Picture 3" descr="waring.jpg"/>
          <p:cNvPicPr>
            <a:picLocks noChangeAspect="1"/>
          </p:cNvPicPr>
          <p:nvPr/>
        </p:nvPicPr>
        <p:blipFill>
          <a:blip r:embed="rId4" cstate="print"/>
          <a:stretch>
            <a:fillRect/>
          </a:stretch>
        </p:blipFill>
        <p:spPr>
          <a:xfrm>
            <a:off x="2590800" y="3276600"/>
            <a:ext cx="2667000" cy="3435607"/>
          </a:xfrm>
          <a:prstGeom prst="rect">
            <a:avLst/>
          </a:prstGeom>
        </p:spPr>
      </p:pic>
      <p:pic>
        <p:nvPicPr>
          <p:cNvPr id="5" name="Picture 4" descr="ThurgoodMarshall.jpg"/>
          <p:cNvPicPr>
            <a:picLocks noChangeAspect="1"/>
          </p:cNvPicPr>
          <p:nvPr/>
        </p:nvPicPr>
        <p:blipFill>
          <a:blip r:embed="rId5" cstate="print"/>
          <a:stretch>
            <a:fillRect/>
          </a:stretch>
        </p:blipFill>
        <p:spPr>
          <a:xfrm>
            <a:off x="152400" y="1600200"/>
            <a:ext cx="2895600" cy="353697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868362"/>
          </a:xfrm>
        </p:spPr>
        <p:txBody>
          <a:bodyPr/>
          <a:lstStyle/>
          <a:p>
            <a:r>
              <a:rPr lang="en-US" b="1" dirty="0" smtClean="0">
                <a:solidFill>
                  <a:schemeClr val="bg1"/>
                </a:solidFill>
              </a:rPr>
              <a:t>Briggs v. Elliott</a:t>
            </a:r>
            <a:endParaRPr lang="en-US" b="1" dirty="0">
              <a:solidFill>
                <a:schemeClr val="bg1"/>
              </a:solidFill>
            </a:endParaRPr>
          </a:p>
        </p:txBody>
      </p:sp>
      <p:pic>
        <p:nvPicPr>
          <p:cNvPr id="3" name="Picture 2" descr="atl_021_00153_ac.jpg"/>
          <p:cNvPicPr>
            <a:picLocks noChangeAspect="1"/>
          </p:cNvPicPr>
          <p:nvPr/>
        </p:nvPicPr>
        <p:blipFill>
          <a:blip r:embed="rId3" cstate="print"/>
          <a:stretch>
            <a:fillRect/>
          </a:stretch>
        </p:blipFill>
        <p:spPr>
          <a:xfrm>
            <a:off x="-609600" y="-334872"/>
            <a:ext cx="5105400" cy="7530038"/>
          </a:xfrm>
          <a:prstGeom prst="rect">
            <a:avLst/>
          </a:prstGeom>
        </p:spPr>
      </p:pic>
      <p:pic>
        <p:nvPicPr>
          <p:cNvPr id="6" name="Picture 5" descr="harry-and-liza.jpg"/>
          <p:cNvPicPr>
            <a:picLocks noChangeAspect="1"/>
          </p:cNvPicPr>
          <p:nvPr/>
        </p:nvPicPr>
        <p:blipFill>
          <a:blip r:embed="rId4" cstate="print"/>
          <a:stretch>
            <a:fillRect/>
          </a:stretch>
        </p:blipFill>
        <p:spPr>
          <a:xfrm>
            <a:off x="4038600" y="1905000"/>
            <a:ext cx="4267200" cy="4572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tl_021_00167_ac.jpg"/>
          <p:cNvPicPr>
            <a:picLocks noChangeAspect="1"/>
          </p:cNvPicPr>
          <p:nvPr/>
        </p:nvPicPr>
        <p:blipFill>
          <a:blip r:embed="rId3" cstate="print"/>
          <a:stretch>
            <a:fillRect/>
          </a:stretch>
        </p:blipFill>
        <p:spPr>
          <a:xfrm>
            <a:off x="0" y="0"/>
            <a:ext cx="4572000" cy="6858000"/>
          </a:xfrm>
          <a:prstGeom prst="rect">
            <a:avLst/>
          </a:prstGeom>
        </p:spPr>
      </p:pic>
      <p:pic>
        <p:nvPicPr>
          <p:cNvPr id="4" name="Picture 3" descr="atl_021_00168_ac.jpg"/>
          <p:cNvPicPr>
            <a:picLocks noChangeAspect="1"/>
          </p:cNvPicPr>
          <p:nvPr/>
        </p:nvPicPr>
        <p:blipFill>
          <a:blip r:embed="rId4" cstate="print"/>
          <a:stretch>
            <a:fillRect/>
          </a:stretch>
        </p:blipFill>
        <p:spPr>
          <a:xfrm>
            <a:off x="4724400" y="0"/>
            <a:ext cx="4419600"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tl_021_00180_ac.jpg"/>
          <p:cNvPicPr>
            <a:picLocks noChangeAspect="1"/>
          </p:cNvPicPr>
          <p:nvPr/>
        </p:nvPicPr>
        <p:blipFill>
          <a:blip r:embed="rId3" cstate="print"/>
          <a:stretch>
            <a:fillRect/>
          </a:stretch>
        </p:blipFill>
        <p:spPr>
          <a:xfrm>
            <a:off x="0" y="0"/>
            <a:ext cx="4572000" cy="6858000"/>
          </a:xfrm>
          <a:prstGeom prst="rect">
            <a:avLst/>
          </a:prstGeom>
        </p:spPr>
      </p:pic>
      <p:pic>
        <p:nvPicPr>
          <p:cNvPr id="4" name="Picture 3" descr="atl_021_00198_ac.jpg"/>
          <p:cNvPicPr>
            <a:picLocks noChangeAspect="1"/>
          </p:cNvPicPr>
          <p:nvPr/>
        </p:nvPicPr>
        <p:blipFill>
          <a:blip r:embed="rId4" cstate="print"/>
          <a:stretch>
            <a:fillRect/>
          </a:stretch>
        </p:blipFill>
        <p:spPr>
          <a:xfrm>
            <a:off x="4495800" y="0"/>
            <a:ext cx="4648200"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648200" cy="1143000"/>
          </a:xfrm>
        </p:spPr>
        <p:txBody>
          <a:bodyPr>
            <a:normAutofit fontScale="90000"/>
          </a:bodyPr>
          <a:lstStyle/>
          <a:p>
            <a:r>
              <a:rPr lang="en-US" b="1" dirty="0" smtClean="0">
                <a:solidFill>
                  <a:schemeClr val="bg1"/>
                </a:solidFill>
              </a:rPr>
              <a:t>Brown v. Board of Education of Topeka</a:t>
            </a:r>
            <a:endParaRPr lang="en-US" b="1" dirty="0">
              <a:solidFill>
                <a:schemeClr val="bg1"/>
              </a:solidFill>
            </a:endParaRPr>
          </a:p>
        </p:txBody>
      </p:sp>
      <p:pic>
        <p:nvPicPr>
          <p:cNvPr id="5" name="Picture 4" descr="brown oliver.jpg"/>
          <p:cNvPicPr>
            <a:picLocks noChangeAspect="1"/>
          </p:cNvPicPr>
          <p:nvPr/>
        </p:nvPicPr>
        <p:blipFill>
          <a:blip r:embed="rId3" cstate="print"/>
          <a:stretch>
            <a:fillRect/>
          </a:stretch>
        </p:blipFill>
        <p:spPr>
          <a:xfrm>
            <a:off x="2057400" y="3195532"/>
            <a:ext cx="2724150" cy="3662468"/>
          </a:xfrm>
          <a:prstGeom prst="rect">
            <a:avLst/>
          </a:prstGeom>
        </p:spPr>
      </p:pic>
      <p:pic>
        <p:nvPicPr>
          <p:cNvPr id="6" name="Picture 5" descr="Linda-Brown.jpg"/>
          <p:cNvPicPr>
            <a:picLocks noChangeAspect="1"/>
          </p:cNvPicPr>
          <p:nvPr/>
        </p:nvPicPr>
        <p:blipFill>
          <a:blip r:embed="rId4" cstate="print"/>
          <a:stretch>
            <a:fillRect/>
          </a:stretch>
        </p:blipFill>
        <p:spPr>
          <a:xfrm>
            <a:off x="152400" y="152400"/>
            <a:ext cx="4267200" cy="3200400"/>
          </a:xfrm>
          <a:prstGeom prst="rect">
            <a:avLst/>
          </a:prstGeom>
        </p:spPr>
      </p:pic>
      <p:pic>
        <p:nvPicPr>
          <p:cNvPr id="7" name="Picture 6" descr="order of argument.jpg"/>
          <p:cNvPicPr>
            <a:picLocks noChangeAspect="1"/>
          </p:cNvPicPr>
          <p:nvPr/>
        </p:nvPicPr>
        <p:blipFill>
          <a:blip r:embed="rId5" cstate="print"/>
          <a:stretch>
            <a:fillRect/>
          </a:stretch>
        </p:blipFill>
        <p:spPr>
          <a:xfrm>
            <a:off x="4724400" y="1752600"/>
            <a:ext cx="4012751" cy="4953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7086600" cy="838200"/>
          </a:xfrm>
        </p:spPr>
        <p:txBody>
          <a:bodyPr>
            <a:noAutofit/>
          </a:bodyPr>
          <a:lstStyle/>
          <a:p>
            <a:r>
              <a:rPr lang="en-US" sz="3600" b="1" dirty="0" smtClean="0">
                <a:solidFill>
                  <a:schemeClr val="bg1"/>
                </a:solidFill>
                <a:latin typeface="Georgia" pitchFamily="18" charset="0"/>
              </a:rPr>
              <a:t>Ruling on Brown v. Board by the U.S. Supreme Court</a:t>
            </a:r>
            <a:endParaRPr lang="en-US" sz="3600" b="1" dirty="0">
              <a:solidFill>
                <a:schemeClr val="bg1"/>
              </a:solidFill>
              <a:latin typeface="Georgia" pitchFamily="18" charset="0"/>
            </a:endParaRPr>
          </a:p>
        </p:txBody>
      </p:sp>
      <p:pic>
        <p:nvPicPr>
          <p:cNvPr id="3" name="Picture 2" descr="220px-Tmarshall.jpg"/>
          <p:cNvPicPr>
            <a:picLocks noChangeAspect="1"/>
          </p:cNvPicPr>
          <p:nvPr/>
        </p:nvPicPr>
        <p:blipFill>
          <a:blip r:embed="rId3" cstate="print"/>
          <a:stretch>
            <a:fillRect/>
          </a:stretch>
        </p:blipFill>
        <p:spPr>
          <a:xfrm>
            <a:off x="152400" y="838200"/>
            <a:ext cx="2514600" cy="3223260"/>
          </a:xfrm>
          <a:prstGeom prst="rect">
            <a:avLst/>
          </a:prstGeom>
        </p:spPr>
      </p:pic>
      <p:pic>
        <p:nvPicPr>
          <p:cNvPr id="5" name="Picture 4" descr="brown.gif"/>
          <p:cNvPicPr>
            <a:picLocks noChangeAspect="1"/>
          </p:cNvPicPr>
          <p:nvPr/>
        </p:nvPicPr>
        <p:blipFill>
          <a:blip r:embed="rId4" cstate="print"/>
          <a:stretch>
            <a:fillRect/>
          </a:stretch>
        </p:blipFill>
        <p:spPr>
          <a:xfrm>
            <a:off x="5459378" y="1447800"/>
            <a:ext cx="3578014" cy="5410200"/>
          </a:xfrm>
          <a:prstGeom prst="rect">
            <a:avLst/>
          </a:prstGeom>
        </p:spPr>
      </p:pic>
      <p:pic>
        <p:nvPicPr>
          <p:cNvPr id="6" name="Picture 5" descr="brown 3.jpg"/>
          <p:cNvPicPr>
            <a:picLocks noChangeAspect="1"/>
          </p:cNvPicPr>
          <p:nvPr/>
        </p:nvPicPr>
        <p:blipFill>
          <a:blip r:embed="rId5" cstate="print"/>
          <a:stretch>
            <a:fillRect/>
          </a:stretch>
        </p:blipFill>
        <p:spPr>
          <a:xfrm>
            <a:off x="2489718" y="2793380"/>
            <a:ext cx="3273490" cy="391222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274638"/>
            <a:ext cx="5791200" cy="1143000"/>
          </a:xfrm>
        </p:spPr>
        <p:txBody>
          <a:bodyPr>
            <a:normAutofit fontScale="90000"/>
          </a:bodyPr>
          <a:lstStyle/>
          <a:p>
            <a:r>
              <a:rPr lang="en-US" b="1" dirty="0" smtClean="0">
                <a:solidFill>
                  <a:schemeClr val="bg1"/>
                </a:solidFill>
                <a:latin typeface="Georgia" pitchFamily="18" charset="0"/>
              </a:rPr>
              <a:t>The Arrest of </a:t>
            </a:r>
            <a:br>
              <a:rPr lang="en-US" b="1" dirty="0" smtClean="0">
                <a:solidFill>
                  <a:schemeClr val="bg1"/>
                </a:solidFill>
                <a:latin typeface="Georgia" pitchFamily="18" charset="0"/>
              </a:rPr>
            </a:br>
            <a:r>
              <a:rPr lang="en-US" b="1" dirty="0" smtClean="0">
                <a:solidFill>
                  <a:schemeClr val="bg1"/>
                </a:solidFill>
                <a:latin typeface="Georgia" pitchFamily="18" charset="0"/>
              </a:rPr>
              <a:t>Rosa Parks</a:t>
            </a:r>
            <a:endParaRPr lang="en-US" b="1" dirty="0">
              <a:solidFill>
                <a:schemeClr val="bg1"/>
              </a:solidFill>
              <a:latin typeface="Georgia" pitchFamily="18" charset="0"/>
            </a:endParaRPr>
          </a:p>
        </p:txBody>
      </p:sp>
      <p:pic>
        <p:nvPicPr>
          <p:cNvPr id="4" name="Picture 3" descr="rosa parks 2.jpg"/>
          <p:cNvPicPr>
            <a:picLocks noChangeAspect="1"/>
          </p:cNvPicPr>
          <p:nvPr/>
        </p:nvPicPr>
        <p:blipFill>
          <a:blip r:embed="rId3" cstate="print"/>
          <a:stretch>
            <a:fillRect/>
          </a:stretch>
        </p:blipFill>
        <p:spPr>
          <a:xfrm>
            <a:off x="1600200" y="1781175"/>
            <a:ext cx="3933825" cy="5076825"/>
          </a:xfrm>
          <a:prstGeom prst="rect">
            <a:avLst/>
          </a:prstGeom>
        </p:spPr>
      </p:pic>
      <p:pic>
        <p:nvPicPr>
          <p:cNvPr id="5" name="Picture 4" descr="Rosa_Parks_244838d.jpg"/>
          <p:cNvPicPr>
            <a:picLocks noChangeAspect="1"/>
          </p:cNvPicPr>
          <p:nvPr/>
        </p:nvPicPr>
        <p:blipFill>
          <a:blip r:embed="rId4" cstate="print"/>
          <a:stretch>
            <a:fillRect/>
          </a:stretch>
        </p:blipFill>
        <p:spPr>
          <a:xfrm>
            <a:off x="152400" y="152400"/>
            <a:ext cx="2590800" cy="2590800"/>
          </a:xfrm>
          <a:prstGeom prst="rect">
            <a:avLst/>
          </a:prstGeom>
        </p:spPr>
      </p:pic>
      <p:pic>
        <p:nvPicPr>
          <p:cNvPr id="6" name="Picture 5" descr="arrest.JPG"/>
          <p:cNvPicPr>
            <a:picLocks noChangeAspect="1"/>
          </p:cNvPicPr>
          <p:nvPr/>
        </p:nvPicPr>
        <p:blipFill>
          <a:blip r:embed="rId5" cstate="print"/>
          <a:stretch>
            <a:fillRect/>
          </a:stretch>
        </p:blipFill>
        <p:spPr>
          <a:xfrm>
            <a:off x="5290787" y="1981200"/>
            <a:ext cx="3853213" cy="48768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733800" cy="6202362"/>
          </a:xfrm>
        </p:spPr>
        <p:txBody>
          <a:bodyPr>
            <a:normAutofit/>
          </a:bodyPr>
          <a:lstStyle/>
          <a:p>
            <a:r>
              <a:rPr lang="en-US" sz="3600" dirty="0" smtClean="0">
                <a:solidFill>
                  <a:schemeClr val="bg1"/>
                </a:solidFill>
                <a:latin typeface="Georgia" pitchFamily="18" charset="0"/>
              </a:rPr>
              <a:t>Browder v. Gayle</a:t>
            </a:r>
            <a:br>
              <a:rPr lang="en-US" sz="3600" dirty="0" smtClean="0">
                <a:solidFill>
                  <a:schemeClr val="bg1"/>
                </a:solidFill>
                <a:latin typeface="Georgia" pitchFamily="18" charset="0"/>
              </a:rPr>
            </a:br>
            <a:r>
              <a:rPr lang="en-US" sz="3600" dirty="0" smtClean="0">
                <a:solidFill>
                  <a:schemeClr val="bg1"/>
                </a:solidFill>
                <a:latin typeface="Georgia" pitchFamily="18" charset="0"/>
              </a:rPr>
              <a:t/>
            </a:r>
            <a:br>
              <a:rPr lang="en-US" sz="3600" dirty="0" smtClean="0">
                <a:solidFill>
                  <a:schemeClr val="bg1"/>
                </a:solidFill>
                <a:latin typeface="Georgia" pitchFamily="18" charset="0"/>
              </a:rPr>
            </a:br>
            <a:r>
              <a:rPr lang="en-US" sz="3200" dirty="0" smtClean="0">
                <a:solidFill>
                  <a:schemeClr val="bg1"/>
                </a:solidFill>
                <a:latin typeface="Georgia" pitchFamily="18" charset="0"/>
              </a:rPr>
              <a:t>Plaintiffs:</a:t>
            </a:r>
            <a:br>
              <a:rPr lang="en-US" sz="3200" dirty="0" smtClean="0">
                <a:solidFill>
                  <a:schemeClr val="bg1"/>
                </a:solidFill>
                <a:latin typeface="Georgia" pitchFamily="18" charset="0"/>
              </a:rPr>
            </a:br>
            <a:r>
              <a:rPr lang="en-US" sz="3200" dirty="0" smtClean="0">
                <a:solidFill>
                  <a:schemeClr val="bg1"/>
                </a:solidFill>
                <a:latin typeface="Georgia" pitchFamily="18" charset="0"/>
              </a:rPr>
              <a:t>Aurelia Browder, Suzie McDonald, Claudette Colvin, and </a:t>
            </a:r>
            <a:br>
              <a:rPr lang="en-US" sz="3200" dirty="0" smtClean="0">
                <a:solidFill>
                  <a:schemeClr val="bg1"/>
                </a:solidFill>
                <a:latin typeface="Georgia" pitchFamily="18" charset="0"/>
              </a:rPr>
            </a:br>
            <a:r>
              <a:rPr lang="en-US" sz="3200" dirty="0" smtClean="0">
                <a:solidFill>
                  <a:schemeClr val="bg1"/>
                </a:solidFill>
                <a:latin typeface="Georgia" pitchFamily="18" charset="0"/>
              </a:rPr>
              <a:t>Mary Louise Smith</a:t>
            </a:r>
            <a:endParaRPr lang="en-US" sz="3200" dirty="0">
              <a:solidFill>
                <a:schemeClr val="bg1"/>
              </a:solidFill>
              <a:latin typeface="Georgia" pitchFamily="18" charset="0"/>
            </a:endParaRPr>
          </a:p>
        </p:txBody>
      </p:sp>
      <p:pic>
        <p:nvPicPr>
          <p:cNvPr id="3" name="Picture 2" descr="judgement.jpg"/>
          <p:cNvPicPr>
            <a:picLocks noChangeAspect="1"/>
          </p:cNvPicPr>
          <p:nvPr/>
        </p:nvPicPr>
        <p:blipFill>
          <a:blip r:embed="rId3" cstate="print"/>
          <a:stretch>
            <a:fillRect/>
          </a:stretch>
        </p:blipFill>
        <p:spPr>
          <a:xfrm>
            <a:off x="381000" y="0"/>
            <a:ext cx="44196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Autofit/>
          </a:bodyPr>
          <a:lstStyle/>
          <a:p>
            <a:r>
              <a:rPr lang="en-US" sz="3600" b="1" dirty="0" smtClean="0">
                <a:solidFill>
                  <a:schemeClr val="bg1"/>
                </a:solidFill>
                <a:latin typeface="Georgia" pitchFamily="18" charset="0"/>
              </a:rPr>
              <a:t>Civil War Amendments: </a:t>
            </a:r>
            <a:br>
              <a:rPr lang="en-US" sz="3600" b="1" dirty="0" smtClean="0">
                <a:solidFill>
                  <a:schemeClr val="bg1"/>
                </a:solidFill>
                <a:latin typeface="Georgia" pitchFamily="18" charset="0"/>
              </a:rPr>
            </a:br>
            <a:r>
              <a:rPr lang="en-US" sz="3600" b="1" dirty="0" smtClean="0">
                <a:solidFill>
                  <a:schemeClr val="bg1"/>
                </a:solidFill>
                <a:latin typeface="Georgia" pitchFamily="18" charset="0"/>
              </a:rPr>
              <a:t>The 14</a:t>
            </a:r>
            <a:r>
              <a:rPr lang="en-US" sz="3600" b="1" baseline="30000" dirty="0" smtClean="0">
                <a:solidFill>
                  <a:schemeClr val="bg1"/>
                </a:solidFill>
                <a:latin typeface="Georgia" pitchFamily="18" charset="0"/>
              </a:rPr>
              <a:t>th</a:t>
            </a:r>
            <a:r>
              <a:rPr lang="en-US" sz="3600" b="1" dirty="0" smtClean="0">
                <a:solidFill>
                  <a:schemeClr val="bg1"/>
                </a:solidFill>
                <a:latin typeface="Georgia" pitchFamily="18" charset="0"/>
              </a:rPr>
              <a:t> Amendment</a:t>
            </a:r>
            <a:endParaRPr lang="en-US" sz="3600" b="1" dirty="0">
              <a:solidFill>
                <a:schemeClr val="bg1"/>
              </a:solidFill>
              <a:latin typeface="Georgia" pitchFamily="18" charset="0"/>
            </a:endParaRPr>
          </a:p>
        </p:txBody>
      </p:sp>
      <p:pic>
        <p:nvPicPr>
          <p:cNvPr id="3" name="Picture 2" descr="14th.jpg"/>
          <p:cNvPicPr>
            <a:picLocks noChangeAspect="1"/>
          </p:cNvPicPr>
          <p:nvPr/>
        </p:nvPicPr>
        <p:blipFill>
          <a:blip r:embed="rId3" cstate="print"/>
          <a:stretch>
            <a:fillRect/>
          </a:stretch>
        </p:blipFill>
        <p:spPr>
          <a:xfrm>
            <a:off x="0" y="1219200"/>
            <a:ext cx="4648200" cy="5814695"/>
          </a:xfrm>
          <a:prstGeom prst="rect">
            <a:avLst/>
          </a:prstGeom>
        </p:spPr>
      </p:pic>
      <p:pic>
        <p:nvPicPr>
          <p:cNvPr id="4" name="Picture 3" descr="14th 2.jpg"/>
          <p:cNvPicPr>
            <a:picLocks noChangeAspect="1"/>
          </p:cNvPicPr>
          <p:nvPr/>
        </p:nvPicPr>
        <p:blipFill>
          <a:blip r:embed="rId4" cstate="print"/>
          <a:stretch>
            <a:fillRect/>
          </a:stretch>
        </p:blipFill>
        <p:spPr>
          <a:xfrm>
            <a:off x="4572000" y="1219200"/>
            <a:ext cx="4572000" cy="583325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715000" cy="1981200"/>
          </a:xfrm>
        </p:spPr>
        <p:txBody>
          <a:bodyPr>
            <a:normAutofit fontScale="90000"/>
          </a:bodyPr>
          <a:lstStyle/>
          <a:p>
            <a:r>
              <a:rPr lang="en-US" b="1" dirty="0" smtClean="0">
                <a:solidFill>
                  <a:schemeClr val="bg1"/>
                </a:solidFill>
              </a:rPr>
              <a:t>Integration of Central High School in Little Rock, Arkansas</a:t>
            </a:r>
            <a:endParaRPr lang="en-US" b="1" dirty="0">
              <a:solidFill>
                <a:schemeClr val="bg1"/>
              </a:solidFill>
            </a:endParaRPr>
          </a:p>
        </p:txBody>
      </p:sp>
      <p:pic>
        <p:nvPicPr>
          <p:cNvPr id="4" name="Picture 3" descr="Little_Rock.jpg"/>
          <p:cNvPicPr>
            <a:picLocks noChangeAspect="1"/>
          </p:cNvPicPr>
          <p:nvPr/>
        </p:nvPicPr>
        <p:blipFill>
          <a:blip r:embed="rId3" cstate="print"/>
          <a:stretch>
            <a:fillRect/>
          </a:stretch>
        </p:blipFill>
        <p:spPr>
          <a:xfrm>
            <a:off x="6096000" y="4343400"/>
            <a:ext cx="2971800" cy="2391017"/>
          </a:xfrm>
          <a:prstGeom prst="rect">
            <a:avLst/>
          </a:prstGeom>
        </p:spPr>
      </p:pic>
      <p:pic>
        <p:nvPicPr>
          <p:cNvPr id="6" name="Picture 5" descr="Little rock.gif"/>
          <p:cNvPicPr>
            <a:picLocks noChangeAspect="1"/>
          </p:cNvPicPr>
          <p:nvPr/>
        </p:nvPicPr>
        <p:blipFill>
          <a:blip r:embed="rId4" cstate="print"/>
          <a:stretch>
            <a:fillRect/>
          </a:stretch>
        </p:blipFill>
        <p:spPr>
          <a:xfrm>
            <a:off x="0" y="0"/>
            <a:ext cx="3352800" cy="4373217"/>
          </a:xfrm>
          <a:prstGeom prst="rect">
            <a:avLst/>
          </a:prstGeom>
        </p:spPr>
      </p:pic>
      <p:pic>
        <p:nvPicPr>
          <p:cNvPr id="7" name="Picture 6" descr="Picture2.jpg"/>
          <p:cNvPicPr>
            <a:picLocks noChangeAspect="1"/>
          </p:cNvPicPr>
          <p:nvPr/>
        </p:nvPicPr>
        <p:blipFill>
          <a:blip r:embed="rId5" cstate="print"/>
          <a:stretch>
            <a:fillRect/>
          </a:stretch>
        </p:blipFill>
        <p:spPr>
          <a:xfrm>
            <a:off x="152400" y="4495800"/>
            <a:ext cx="3505200" cy="2271745"/>
          </a:xfrm>
          <a:prstGeom prst="rect">
            <a:avLst/>
          </a:prstGeom>
        </p:spPr>
      </p:pic>
      <p:pic>
        <p:nvPicPr>
          <p:cNvPr id="8" name="Picture 7" descr="Little rock 2.jpg"/>
          <p:cNvPicPr>
            <a:picLocks noChangeAspect="1"/>
          </p:cNvPicPr>
          <p:nvPr/>
        </p:nvPicPr>
        <p:blipFill>
          <a:blip r:embed="rId6" cstate="print"/>
          <a:stretch>
            <a:fillRect/>
          </a:stretch>
        </p:blipFill>
        <p:spPr>
          <a:xfrm>
            <a:off x="3429000" y="1905000"/>
            <a:ext cx="2811454" cy="35814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228600"/>
            <a:ext cx="4038600" cy="2971800"/>
          </a:xfrm>
        </p:spPr>
        <p:txBody>
          <a:bodyPr>
            <a:normAutofit fontScale="90000"/>
          </a:bodyPr>
          <a:lstStyle/>
          <a:p>
            <a:r>
              <a:rPr lang="en-US" b="1" dirty="0" smtClean="0">
                <a:solidFill>
                  <a:schemeClr val="bg1"/>
                </a:solidFill>
              </a:rPr>
              <a:t>The Movement Escalates: </a:t>
            </a:r>
            <a:br>
              <a:rPr lang="en-US" b="1" dirty="0" smtClean="0">
                <a:solidFill>
                  <a:schemeClr val="bg1"/>
                </a:solidFill>
              </a:rPr>
            </a:br>
            <a:r>
              <a:rPr lang="en-US" b="1" dirty="0" smtClean="0">
                <a:solidFill>
                  <a:schemeClr val="bg1"/>
                </a:solidFill>
              </a:rPr>
              <a:t>Sit-Ins, Freedom Riders, University Integration</a:t>
            </a:r>
            <a:endParaRPr lang="en-US" b="1" dirty="0">
              <a:solidFill>
                <a:schemeClr val="bg1"/>
              </a:solidFill>
            </a:endParaRPr>
          </a:p>
        </p:txBody>
      </p:sp>
      <p:pic>
        <p:nvPicPr>
          <p:cNvPr id="4" name="Picture 3" descr="freedom riders.jpg"/>
          <p:cNvPicPr>
            <a:picLocks noChangeAspect="1"/>
          </p:cNvPicPr>
          <p:nvPr/>
        </p:nvPicPr>
        <p:blipFill>
          <a:blip r:embed="rId3" cstate="print"/>
          <a:stretch>
            <a:fillRect/>
          </a:stretch>
        </p:blipFill>
        <p:spPr>
          <a:xfrm>
            <a:off x="2209799" y="228600"/>
            <a:ext cx="2918037" cy="2286000"/>
          </a:xfrm>
          <a:prstGeom prst="rect">
            <a:avLst/>
          </a:prstGeom>
        </p:spPr>
      </p:pic>
      <p:pic>
        <p:nvPicPr>
          <p:cNvPr id="6" name="Picture 5" descr="meredith.jpg"/>
          <p:cNvPicPr>
            <a:picLocks noChangeAspect="1"/>
          </p:cNvPicPr>
          <p:nvPr/>
        </p:nvPicPr>
        <p:blipFill>
          <a:blip r:embed="rId4" cstate="print"/>
          <a:stretch>
            <a:fillRect/>
          </a:stretch>
        </p:blipFill>
        <p:spPr>
          <a:xfrm>
            <a:off x="6781800" y="3581400"/>
            <a:ext cx="2188897" cy="3095625"/>
          </a:xfrm>
          <a:prstGeom prst="rect">
            <a:avLst/>
          </a:prstGeom>
        </p:spPr>
      </p:pic>
      <p:pic>
        <p:nvPicPr>
          <p:cNvPr id="8" name="Picture 7" descr="Freedom riders.jpg"/>
          <p:cNvPicPr>
            <a:picLocks noChangeAspect="1"/>
          </p:cNvPicPr>
          <p:nvPr/>
        </p:nvPicPr>
        <p:blipFill>
          <a:blip r:embed="rId5" cstate="print"/>
          <a:stretch>
            <a:fillRect/>
          </a:stretch>
        </p:blipFill>
        <p:spPr>
          <a:xfrm>
            <a:off x="152400" y="152400"/>
            <a:ext cx="2286000" cy="3352800"/>
          </a:xfrm>
          <a:prstGeom prst="rect">
            <a:avLst/>
          </a:prstGeom>
        </p:spPr>
      </p:pic>
      <p:pic>
        <p:nvPicPr>
          <p:cNvPr id="9" name="Picture 8" descr="meredith 3.gif"/>
          <p:cNvPicPr>
            <a:picLocks noChangeAspect="1"/>
          </p:cNvPicPr>
          <p:nvPr/>
        </p:nvPicPr>
        <p:blipFill>
          <a:blip r:embed="rId6" cstate="print"/>
          <a:stretch>
            <a:fillRect/>
          </a:stretch>
        </p:blipFill>
        <p:spPr>
          <a:xfrm>
            <a:off x="4800600" y="4267200"/>
            <a:ext cx="1787236" cy="2457450"/>
          </a:xfrm>
          <a:prstGeom prst="rect">
            <a:avLst/>
          </a:prstGeom>
        </p:spPr>
      </p:pic>
      <p:pic>
        <p:nvPicPr>
          <p:cNvPr id="10" name="Picture 9" descr="meredith 2.gif"/>
          <p:cNvPicPr>
            <a:picLocks noChangeAspect="1"/>
          </p:cNvPicPr>
          <p:nvPr/>
        </p:nvPicPr>
        <p:blipFill>
          <a:blip r:embed="rId7" cstate="print"/>
          <a:stretch>
            <a:fillRect/>
          </a:stretch>
        </p:blipFill>
        <p:spPr>
          <a:xfrm>
            <a:off x="2963333" y="3886201"/>
            <a:ext cx="2015067" cy="2590800"/>
          </a:xfrm>
          <a:prstGeom prst="rect">
            <a:avLst/>
          </a:prstGeom>
        </p:spPr>
      </p:pic>
      <p:pic>
        <p:nvPicPr>
          <p:cNvPr id="11" name="Picture 10" descr="meredith 1.gif"/>
          <p:cNvPicPr>
            <a:picLocks noChangeAspect="1"/>
          </p:cNvPicPr>
          <p:nvPr/>
        </p:nvPicPr>
        <p:blipFill>
          <a:blip r:embed="rId8" cstate="print"/>
          <a:stretch>
            <a:fillRect/>
          </a:stretch>
        </p:blipFill>
        <p:spPr>
          <a:xfrm>
            <a:off x="762000" y="3200400"/>
            <a:ext cx="2250209" cy="288376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6172200" y="3352800"/>
            <a:ext cx="2971800" cy="228600"/>
          </a:xfrm>
        </p:spPr>
        <p:txBody>
          <a:bodyPr>
            <a:normAutofit fontScale="90000"/>
          </a:bodyPr>
          <a:lstStyle/>
          <a:p>
            <a:endParaRPr lang="en-US" sz="1200" b="1" dirty="0"/>
          </a:p>
        </p:txBody>
      </p:sp>
      <p:sp>
        <p:nvSpPr>
          <p:cNvPr id="13" name="Subtitle 12"/>
          <p:cNvSpPr>
            <a:spLocks noGrp="1"/>
          </p:cNvSpPr>
          <p:nvPr>
            <p:ph type="subTitle" idx="1"/>
          </p:nvPr>
        </p:nvSpPr>
        <p:spPr/>
        <p:txBody>
          <a:bodyPr/>
          <a:lstStyle/>
          <a:p>
            <a:endParaRPr lang="en-US"/>
          </a:p>
        </p:txBody>
      </p:sp>
      <p:pic>
        <p:nvPicPr>
          <p:cNvPr id="3" name="Picture 2" descr="march.gif"/>
          <p:cNvPicPr>
            <a:picLocks noChangeAspect="1"/>
          </p:cNvPicPr>
          <p:nvPr/>
        </p:nvPicPr>
        <p:blipFill>
          <a:blip r:embed="rId3" cstate="print"/>
          <a:stretch>
            <a:fillRect/>
          </a:stretch>
        </p:blipFill>
        <p:spPr>
          <a:xfrm>
            <a:off x="0" y="3542145"/>
            <a:ext cx="5181600" cy="3925455"/>
          </a:xfrm>
          <a:prstGeom prst="rect">
            <a:avLst/>
          </a:prstGeom>
        </p:spPr>
      </p:pic>
      <p:pic>
        <p:nvPicPr>
          <p:cNvPr id="5" name="Picture 4" descr="march 3.gif"/>
          <p:cNvPicPr>
            <a:picLocks noChangeAspect="1"/>
          </p:cNvPicPr>
          <p:nvPr/>
        </p:nvPicPr>
        <p:blipFill>
          <a:blip r:embed="rId4" cstate="print"/>
          <a:stretch>
            <a:fillRect/>
          </a:stretch>
        </p:blipFill>
        <p:spPr>
          <a:xfrm>
            <a:off x="0" y="0"/>
            <a:ext cx="4724400" cy="3498088"/>
          </a:xfrm>
          <a:prstGeom prst="rect">
            <a:avLst/>
          </a:prstGeom>
        </p:spPr>
      </p:pic>
      <p:pic>
        <p:nvPicPr>
          <p:cNvPr id="6" name="Picture 5" descr="march 2.gif">
            <a:hlinkClick r:id="rId5" action="ppaction://hlinkpres?slideindex=1&amp;slidetitle="/>
          </p:cNvPr>
          <p:cNvPicPr>
            <a:picLocks noChangeAspect="1"/>
          </p:cNvPicPr>
          <p:nvPr/>
        </p:nvPicPr>
        <p:blipFill>
          <a:blip r:embed="rId6" cstate="print"/>
          <a:stretch>
            <a:fillRect/>
          </a:stretch>
        </p:blipFill>
        <p:spPr>
          <a:xfrm>
            <a:off x="4419600" y="0"/>
            <a:ext cx="4820148" cy="3505200"/>
          </a:xfrm>
          <a:prstGeom prst="rect">
            <a:avLst/>
          </a:prstGeom>
        </p:spPr>
      </p:pic>
      <p:pic>
        <p:nvPicPr>
          <p:cNvPr id="7" name="Picture 6" descr="2march 4.gif"/>
          <p:cNvPicPr>
            <a:picLocks noChangeAspect="1"/>
          </p:cNvPicPr>
          <p:nvPr/>
        </p:nvPicPr>
        <p:blipFill>
          <a:blip r:embed="rId7" cstate="print"/>
          <a:stretch>
            <a:fillRect/>
          </a:stretch>
        </p:blipFill>
        <p:spPr>
          <a:xfrm>
            <a:off x="4441372" y="3505200"/>
            <a:ext cx="4702628" cy="35052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0" y="152400"/>
            <a:ext cx="5105400" cy="838200"/>
          </a:xfrm>
        </p:spPr>
        <p:txBody>
          <a:bodyPr>
            <a:normAutofit fontScale="90000"/>
          </a:bodyPr>
          <a:lstStyle/>
          <a:p>
            <a:r>
              <a:rPr lang="en-US" sz="3600" b="1" dirty="0" smtClean="0">
                <a:solidFill>
                  <a:schemeClr val="bg1"/>
                </a:solidFill>
              </a:rPr>
              <a:t>March on Selma</a:t>
            </a:r>
            <a:br>
              <a:rPr lang="en-US" sz="3600" b="1" dirty="0" smtClean="0">
                <a:solidFill>
                  <a:schemeClr val="bg1"/>
                </a:solidFill>
              </a:rPr>
            </a:br>
            <a:r>
              <a:rPr lang="en-US" sz="3600" b="1" dirty="0" smtClean="0">
                <a:solidFill>
                  <a:schemeClr val="bg1"/>
                </a:solidFill>
              </a:rPr>
              <a:t>March 7, 9, and 16, 1965 </a:t>
            </a:r>
            <a:r>
              <a:rPr lang="en-US" b="1" dirty="0" smtClean="0"/>
              <a:t>16</a:t>
            </a:r>
            <a:endParaRPr lang="en-US" b="1" dirty="0"/>
          </a:p>
        </p:txBody>
      </p:sp>
      <p:pic>
        <p:nvPicPr>
          <p:cNvPr id="3" name="Picture 2" descr="selma2.jpg"/>
          <p:cNvPicPr>
            <a:picLocks noChangeAspect="1"/>
          </p:cNvPicPr>
          <p:nvPr/>
        </p:nvPicPr>
        <p:blipFill>
          <a:blip r:embed="rId3" cstate="print"/>
          <a:stretch>
            <a:fillRect/>
          </a:stretch>
        </p:blipFill>
        <p:spPr>
          <a:xfrm>
            <a:off x="0" y="-1"/>
            <a:ext cx="3810000" cy="2535753"/>
          </a:xfrm>
          <a:prstGeom prst="rect">
            <a:avLst/>
          </a:prstGeom>
        </p:spPr>
      </p:pic>
      <p:pic>
        <p:nvPicPr>
          <p:cNvPr id="4" name="Picture 3" descr="selma3i.jpg"/>
          <p:cNvPicPr>
            <a:picLocks noChangeAspect="1"/>
          </p:cNvPicPr>
          <p:nvPr/>
        </p:nvPicPr>
        <p:blipFill>
          <a:blip r:embed="rId4" cstate="print"/>
          <a:stretch>
            <a:fillRect/>
          </a:stretch>
        </p:blipFill>
        <p:spPr>
          <a:xfrm>
            <a:off x="0" y="2209800"/>
            <a:ext cx="3424047" cy="3276600"/>
          </a:xfrm>
          <a:prstGeom prst="rect">
            <a:avLst/>
          </a:prstGeom>
        </p:spPr>
      </p:pic>
      <p:pic>
        <p:nvPicPr>
          <p:cNvPr id="5" name="Picture 4" descr="selma_march.jpg"/>
          <p:cNvPicPr>
            <a:picLocks noChangeAspect="1"/>
          </p:cNvPicPr>
          <p:nvPr/>
        </p:nvPicPr>
        <p:blipFill>
          <a:blip r:embed="rId5" cstate="print"/>
          <a:stretch>
            <a:fillRect/>
          </a:stretch>
        </p:blipFill>
        <p:spPr>
          <a:xfrm>
            <a:off x="3048000" y="1219200"/>
            <a:ext cx="3884614" cy="3048000"/>
          </a:xfrm>
          <a:prstGeom prst="rect">
            <a:avLst/>
          </a:prstGeom>
        </p:spPr>
      </p:pic>
      <p:pic>
        <p:nvPicPr>
          <p:cNvPr id="6" name="Picture 5" descr="SelmaHeschelMarch.jpg"/>
          <p:cNvPicPr>
            <a:picLocks noChangeAspect="1"/>
          </p:cNvPicPr>
          <p:nvPr/>
        </p:nvPicPr>
        <p:blipFill>
          <a:blip r:embed="rId6" cstate="print"/>
          <a:stretch>
            <a:fillRect/>
          </a:stretch>
        </p:blipFill>
        <p:spPr>
          <a:xfrm>
            <a:off x="2362200" y="4267200"/>
            <a:ext cx="3758930" cy="3079085"/>
          </a:xfrm>
          <a:prstGeom prst="rect">
            <a:avLst/>
          </a:prstGeom>
        </p:spPr>
      </p:pic>
      <p:pic>
        <p:nvPicPr>
          <p:cNvPr id="7" name="Picture 6" descr="selma.gif"/>
          <p:cNvPicPr>
            <a:picLocks noChangeAspect="1"/>
          </p:cNvPicPr>
          <p:nvPr/>
        </p:nvPicPr>
        <p:blipFill>
          <a:blip r:embed="rId7" cstate="print"/>
          <a:stretch>
            <a:fillRect/>
          </a:stretch>
        </p:blipFill>
        <p:spPr>
          <a:xfrm>
            <a:off x="6103985" y="2514600"/>
            <a:ext cx="3040015" cy="43434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381000"/>
            <a:ext cx="5943600" cy="1676400"/>
          </a:xfrm>
        </p:spPr>
        <p:txBody>
          <a:bodyPr>
            <a:noAutofit/>
          </a:bodyPr>
          <a:lstStyle/>
          <a:p>
            <a:r>
              <a:rPr lang="en-US" sz="3200" b="1" dirty="0" smtClean="0">
                <a:solidFill>
                  <a:schemeClr val="bg1"/>
                </a:solidFill>
                <a:latin typeface="Georgia" pitchFamily="18" charset="0"/>
              </a:rPr>
              <a:t>The Civil Rights Act of 1964 and </a:t>
            </a:r>
            <a:br>
              <a:rPr lang="en-US" sz="3200" b="1" dirty="0" smtClean="0">
                <a:solidFill>
                  <a:schemeClr val="bg1"/>
                </a:solidFill>
                <a:latin typeface="Georgia" pitchFamily="18" charset="0"/>
              </a:rPr>
            </a:br>
            <a:r>
              <a:rPr lang="en-US" sz="3200" b="1" dirty="0" smtClean="0">
                <a:solidFill>
                  <a:schemeClr val="bg1"/>
                </a:solidFill>
                <a:latin typeface="Georgia" pitchFamily="18" charset="0"/>
              </a:rPr>
              <a:t>the Voting Rights Act </a:t>
            </a:r>
            <a:br>
              <a:rPr lang="en-US" sz="3200" b="1" dirty="0" smtClean="0">
                <a:solidFill>
                  <a:schemeClr val="bg1"/>
                </a:solidFill>
                <a:latin typeface="Georgia" pitchFamily="18" charset="0"/>
              </a:rPr>
            </a:br>
            <a:r>
              <a:rPr lang="en-US" sz="3200" b="1" dirty="0" smtClean="0">
                <a:solidFill>
                  <a:schemeClr val="bg1"/>
                </a:solidFill>
                <a:latin typeface="Georgia" pitchFamily="18" charset="0"/>
              </a:rPr>
              <a:t>of 1965 </a:t>
            </a:r>
            <a:endParaRPr lang="en-US" sz="3200" b="1" dirty="0">
              <a:solidFill>
                <a:schemeClr val="bg1"/>
              </a:solidFill>
              <a:latin typeface="Georgia" pitchFamily="18" charset="0"/>
            </a:endParaRPr>
          </a:p>
        </p:txBody>
      </p:sp>
      <p:pic>
        <p:nvPicPr>
          <p:cNvPr id="3" name="Picture 2" descr="LBJ king.jpg"/>
          <p:cNvPicPr>
            <a:picLocks noChangeAspect="1"/>
          </p:cNvPicPr>
          <p:nvPr/>
        </p:nvPicPr>
        <p:blipFill>
          <a:blip r:embed="rId3" cstate="print"/>
          <a:stretch>
            <a:fillRect/>
          </a:stretch>
        </p:blipFill>
        <p:spPr>
          <a:xfrm>
            <a:off x="1828800" y="3886200"/>
            <a:ext cx="4121771" cy="2819400"/>
          </a:xfrm>
          <a:prstGeom prst="rect">
            <a:avLst/>
          </a:prstGeom>
        </p:spPr>
      </p:pic>
      <p:pic>
        <p:nvPicPr>
          <p:cNvPr id="4" name="Picture 3" descr="HR6400_Committee_Print_15th_Amendment_a.jpg"/>
          <p:cNvPicPr>
            <a:picLocks noChangeAspect="1"/>
          </p:cNvPicPr>
          <p:nvPr/>
        </p:nvPicPr>
        <p:blipFill>
          <a:blip r:embed="rId4" cstate="print"/>
          <a:stretch>
            <a:fillRect/>
          </a:stretch>
        </p:blipFill>
        <p:spPr>
          <a:xfrm>
            <a:off x="5943600" y="2253437"/>
            <a:ext cx="3200400" cy="4604563"/>
          </a:xfrm>
          <a:prstGeom prst="rect">
            <a:avLst/>
          </a:prstGeom>
        </p:spPr>
      </p:pic>
      <p:pic>
        <p:nvPicPr>
          <p:cNvPr id="6145" name="Picture 1" descr="02233_2011_001_a[1]"/>
          <p:cNvPicPr>
            <a:picLocks noChangeAspect="1" noChangeArrowheads="1"/>
          </p:cNvPicPr>
          <p:nvPr/>
        </p:nvPicPr>
        <p:blipFill>
          <a:blip r:embed="rId5" cstate="print">
            <a:lum bright="6000" contrast="-6000"/>
          </a:blip>
          <a:srcRect/>
          <a:stretch>
            <a:fillRect/>
          </a:stretch>
        </p:blipFill>
        <p:spPr bwMode="auto">
          <a:xfrm>
            <a:off x="228600" y="228600"/>
            <a:ext cx="2939921" cy="4343400"/>
          </a:xfrm>
          <a:prstGeom prst="rect">
            <a:avLst/>
          </a:prstGeom>
          <a:noFill/>
          <a:ln w="57150" cmpd="thinThick" algn="ctr">
            <a:solidFill>
              <a:srgbClr val="FFFFFF"/>
            </a:solid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486400" cy="1676400"/>
          </a:xfrm>
        </p:spPr>
        <p:txBody>
          <a:bodyPr>
            <a:normAutofit/>
          </a:bodyPr>
          <a:lstStyle/>
          <a:p>
            <a:r>
              <a:rPr lang="en-US" b="1" dirty="0" smtClean="0">
                <a:solidFill>
                  <a:schemeClr val="bg1"/>
                </a:solidFill>
              </a:rPr>
              <a:t>The Assassination of Martin Luther King</a:t>
            </a:r>
            <a:endParaRPr lang="en-US" b="1" dirty="0">
              <a:solidFill>
                <a:schemeClr val="bg1"/>
              </a:solidFill>
            </a:endParaRPr>
          </a:p>
        </p:txBody>
      </p:sp>
      <p:pic>
        <p:nvPicPr>
          <p:cNvPr id="7" name="Picture 6" descr="Picture3.jpg"/>
          <p:cNvPicPr>
            <a:picLocks noChangeAspect="1"/>
          </p:cNvPicPr>
          <p:nvPr/>
        </p:nvPicPr>
        <p:blipFill>
          <a:blip r:embed="rId3" cstate="print"/>
          <a:stretch>
            <a:fillRect/>
          </a:stretch>
        </p:blipFill>
        <p:spPr>
          <a:xfrm>
            <a:off x="0" y="1524000"/>
            <a:ext cx="6359108" cy="5334000"/>
          </a:xfrm>
          <a:prstGeom prst="rect">
            <a:avLst/>
          </a:prstGeom>
        </p:spPr>
      </p:pic>
      <p:pic>
        <p:nvPicPr>
          <p:cNvPr id="9" name="Picture 8" descr="RFK MLK.jpg"/>
          <p:cNvPicPr>
            <a:picLocks noChangeAspect="1"/>
          </p:cNvPicPr>
          <p:nvPr/>
        </p:nvPicPr>
        <p:blipFill>
          <a:blip r:embed="rId4" cstate="print"/>
          <a:stretch>
            <a:fillRect/>
          </a:stretch>
        </p:blipFill>
        <p:spPr>
          <a:xfrm>
            <a:off x="5943600" y="1513367"/>
            <a:ext cx="3505200" cy="5725633"/>
          </a:xfrm>
          <a:prstGeom prst="rect">
            <a:avLst/>
          </a:prstGeom>
        </p:spPr>
      </p:pic>
      <p:pic>
        <p:nvPicPr>
          <p:cNvPr id="6" name="Picture 5" descr="Replace King.gif"/>
          <p:cNvPicPr>
            <a:picLocks noChangeAspect="1"/>
          </p:cNvPicPr>
          <p:nvPr/>
        </p:nvPicPr>
        <p:blipFill>
          <a:blip r:embed="rId5" cstate="print"/>
          <a:stretch>
            <a:fillRect/>
          </a:stretch>
        </p:blipFill>
        <p:spPr>
          <a:xfrm>
            <a:off x="0" y="-152400"/>
            <a:ext cx="3149600" cy="4724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3962400" cy="4953000"/>
          </a:xfrm>
        </p:spPr>
        <p:txBody>
          <a:bodyPr>
            <a:normAutofit/>
          </a:bodyPr>
          <a:lstStyle/>
          <a:p>
            <a:r>
              <a:rPr lang="en-US" sz="4000" b="1" dirty="0" smtClean="0">
                <a:solidFill>
                  <a:schemeClr val="bg1"/>
                </a:solidFill>
                <a:latin typeface="Georgia" pitchFamily="18" charset="0"/>
              </a:rPr>
              <a:t>Civil War Amendments: </a:t>
            </a:r>
            <a:br>
              <a:rPr lang="en-US" sz="4000" b="1" dirty="0" smtClean="0">
                <a:solidFill>
                  <a:schemeClr val="bg1"/>
                </a:solidFill>
                <a:latin typeface="Georgia" pitchFamily="18" charset="0"/>
              </a:rPr>
            </a:br>
            <a:r>
              <a:rPr lang="en-US" sz="4000" b="1" dirty="0" smtClean="0">
                <a:solidFill>
                  <a:schemeClr val="bg1"/>
                </a:solidFill>
                <a:latin typeface="Georgia" pitchFamily="18" charset="0"/>
              </a:rPr>
              <a:t>The 15</a:t>
            </a:r>
            <a:r>
              <a:rPr lang="en-US" sz="4000" b="1" baseline="30000" dirty="0" smtClean="0">
                <a:solidFill>
                  <a:schemeClr val="bg1"/>
                </a:solidFill>
                <a:latin typeface="Georgia" pitchFamily="18" charset="0"/>
              </a:rPr>
              <a:t>th</a:t>
            </a:r>
            <a:r>
              <a:rPr lang="en-US" sz="4000" b="1" dirty="0" smtClean="0">
                <a:solidFill>
                  <a:schemeClr val="bg1"/>
                </a:solidFill>
                <a:latin typeface="Georgia" pitchFamily="18" charset="0"/>
              </a:rPr>
              <a:t> Amendment</a:t>
            </a:r>
            <a:endParaRPr lang="en-US" sz="4000" b="1" dirty="0">
              <a:solidFill>
                <a:schemeClr val="bg1"/>
              </a:solidFill>
              <a:latin typeface="Georgia" pitchFamily="18" charset="0"/>
            </a:endParaRPr>
          </a:p>
        </p:txBody>
      </p:sp>
      <p:pic>
        <p:nvPicPr>
          <p:cNvPr id="3" name="Picture 2" descr="15th.jpg"/>
          <p:cNvPicPr>
            <a:picLocks noChangeAspect="1"/>
          </p:cNvPicPr>
          <p:nvPr/>
        </p:nvPicPr>
        <p:blipFill>
          <a:blip r:embed="rId3" cstate="print"/>
          <a:stretch>
            <a:fillRect/>
          </a:stretch>
        </p:blipFill>
        <p:spPr>
          <a:xfrm>
            <a:off x="4250422" y="0"/>
            <a:ext cx="4893578"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bg1"/>
                </a:solidFill>
                <a:latin typeface="Georgia" pitchFamily="18" charset="0"/>
              </a:rPr>
              <a:t>Freedmen’s Bureau</a:t>
            </a:r>
            <a:endParaRPr lang="en-US" sz="4000" b="1" dirty="0">
              <a:solidFill>
                <a:schemeClr val="bg1"/>
              </a:solidFill>
              <a:latin typeface="Georgia" pitchFamily="18" charset="0"/>
            </a:endParaRPr>
          </a:p>
        </p:txBody>
      </p:sp>
      <p:pic>
        <p:nvPicPr>
          <p:cNvPr id="4" name="Picture 3" descr="Freedman's wedding.jpg"/>
          <p:cNvPicPr>
            <a:picLocks noChangeAspect="1"/>
          </p:cNvPicPr>
          <p:nvPr/>
        </p:nvPicPr>
        <p:blipFill>
          <a:blip r:embed="rId3" cstate="print"/>
          <a:stretch>
            <a:fillRect/>
          </a:stretch>
        </p:blipFill>
        <p:spPr>
          <a:xfrm>
            <a:off x="0" y="1676400"/>
            <a:ext cx="9144000" cy="5334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b="1" dirty="0" smtClean="0">
                <a:solidFill>
                  <a:schemeClr val="bg1"/>
                </a:solidFill>
                <a:latin typeface="Georgia" pitchFamily="18" charset="0"/>
              </a:rPr>
              <a:t>Freedmen’s Bureau</a:t>
            </a:r>
            <a:endParaRPr lang="en-US" sz="4000" b="1" dirty="0">
              <a:solidFill>
                <a:schemeClr val="bg1"/>
              </a:solidFill>
              <a:latin typeface="Georgia" pitchFamily="18" charset="0"/>
            </a:endParaRPr>
          </a:p>
        </p:txBody>
      </p:sp>
      <p:pic>
        <p:nvPicPr>
          <p:cNvPr id="3" name="Picture 2" descr="Freedman's wedding 2.jpg"/>
          <p:cNvPicPr>
            <a:picLocks noChangeAspect="1"/>
          </p:cNvPicPr>
          <p:nvPr/>
        </p:nvPicPr>
        <p:blipFill>
          <a:blip r:embed="rId3" cstate="print"/>
          <a:stretch>
            <a:fillRect/>
          </a:stretch>
        </p:blipFill>
        <p:spPr>
          <a:xfrm>
            <a:off x="0" y="1524000"/>
            <a:ext cx="9144000" cy="5334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chemeClr val="bg1"/>
                </a:solidFill>
                <a:latin typeface="Georgia" pitchFamily="18" charset="0"/>
              </a:rPr>
              <a:t>Freedmen’s Bureau</a:t>
            </a:r>
            <a:endParaRPr lang="en-US" sz="4000" b="1" dirty="0">
              <a:solidFill>
                <a:schemeClr val="bg1"/>
              </a:solidFill>
              <a:latin typeface="Georgia" pitchFamily="18" charset="0"/>
            </a:endParaRPr>
          </a:p>
        </p:txBody>
      </p:sp>
      <p:pic>
        <p:nvPicPr>
          <p:cNvPr id="3" name="Picture 2" descr="fb 5.jpg"/>
          <p:cNvPicPr>
            <a:picLocks noChangeAspect="1"/>
          </p:cNvPicPr>
          <p:nvPr/>
        </p:nvPicPr>
        <p:blipFill>
          <a:blip r:embed="rId3" cstate="print"/>
          <a:stretch>
            <a:fillRect/>
          </a:stretch>
        </p:blipFill>
        <p:spPr>
          <a:xfrm>
            <a:off x="0" y="1201918"/>
            <a:ext cx="9144000" cy="565608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3008</TotalTime>
  <Words>4156</Words>
  <Application>Microsoft Office PowerPoint</Application>
  <PresentationFormat>On-screen Show (4:3)</PresentationFormat>
  <Paragraphs>257</Paragraphs>
  <Slides>55</Slides>
  <Notes>49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The Long Civil        Rights Movement:</vt:lpstr>
      <vt:lpstr> The Emancipation  Proclamation, January 1, 1863   </vt:lpstr>
      <vt:lpstr>United States Colored Troops  (US CT)</vt:lpstr>
      <vt:lpstr>Civil War Amendments to the Constitution: The 13th Amendment</vt:lpstr>
      <vt:lpstr>Civil War Amendments:  The 14th Amendment</vt:lpstr>
      <vt:lpstr>Civil War Amendments:  The 15th Amendment</vt:lpstr>
      <vt:lpstr>Freedmen’s Bureau</vt:lpstr>
      <vt:lpstr>Freedmen’s Bureau</vt:lpstr>
      <vt:lpstr>Freedmen’s Bureau</vt:lpstr>
      <vt:lpstr>Freedmen’s Bureau</vt:lpstr>
      <vt:lpstr>Freedmen’s Bureau</vt:lpstr>
      <vt:lpstr>1870 Census: Greene County, Georgia</vt:lpstr>
      <vt:lpstr>Willis Williams and Family</vt:lpstr>
      <vt:lpstr>Slide 14</vt:lpstr>
      <vt:lpstr>Slide 15</vt:lpstr>
      <vt:lpstr>Slide 16</vt:lpstr>
      <vt:lpstr>Voting Violations 1870: Interference with election officials</vt:lpstr>
      <vt:lpstr>Voting Violations 1870: Intimidation of Voter</vt:lpstr>
      <vt:lpstr>Voting Violations 1870:  Official takes out ballots and puts others in</vt:lpstr>
      <vt:lpstr>Voting Violations 1870:  Violation of 15th Amendment</vt:lpstr>
      <vt:lpstr>Civil Rights  Violation 1870:  Unlawfully going in disguise upon Public Highway and upon private premises</vt:lpstr>
      <vt:lpstr>Civil Rights  Act  of 1875</vt:lpstr>
      <vt:lpstr>Rutherford B. Hayes  and the  Presidential Election of 1876</vt:lpstr>
      <vt:lpstr>U.S.  vs. Newcomer: First Known Civil Rights Case 1876</vt:lpstr>
      <vt:lpstr>U.S. vs. Hamilton</vt:lpstr>
      <vt:lpstr>Robinson vs. Memphis and Charleston Railroad: Civil Rights Case  1879</vt:lpstr>
      <vt:lpstr>Robinson vs. Memphis R.R. along with 4 other Civil Rights Cases are appealed to the U.S. Supreme Court in 1883 and the Court will find the Civil Rights Act of 1875 unconstitutional </vt:lpstr>
      <vt:lpstr>U.S. Supreme Court  establishes “Separate But Equal” with 1896 Plessy vs. Ferguson Ruling</vt:lpstr>
      <vt:lpstr>Peonage</vt:lpstr>
      <vt:lpstr>Civil Rights at the Dawn of the Jim Crow Era: Old Guard</vt:lpstr>
      <vt:lpstr>Civil Rights at the Dawn of the Jim Crow Era: Conflict and Compromise</vt:lpstr>
      <vt:lpstr>Birth of the NAACP:  1909</vt:lpstr>
      <vt:lpstr>Brotherhood of Colored  Sleeping Car Porters</vt:lpstr>
      <vt:lpstr>Scottsboro Boys:  Defended by the Attorneys from the  American Communist Party</vt:lpstr>
      <vt:lpstr>Charles Houston</vt:lpstr>
      <vt:lpstr>Mills v. Lowndes</vt:lpstr>
      <vt:lpstr>A. Philip Randolph and the  Federal Employment Practices Commission</vt:lpstr>
      <vt:lpstr>U.S. vs. Shull 1946</vt:lpstr>
      <vt:lpstr>Letter Referring to the Shull Case</vt:lpstr>
      <vt:lpstr>Integration of the U.S. Military</vt:lpstr>
      <vt:lpstr>Presidential Election of 1948</vt:lpstr>
      <vt:lpstr>Elmore v. Rice, 1947</vt:lpstr>
      <vt:lpstr>Briggs v. Elliott</vt:lpstr>
      <vt:lpstr>Slide 44</vt:lpstr>
      <vt:lpstr>Slide 45</vt:lpstr>
      <vt:lpstr>Brown v. Board of Education of Topeka</vt:lpstr>
      <vt:lpstr>Ruling on Brown v. Board by the U.S. Supreme Court</vt:lpstr>
      <vt:lpstr>The Arrest of  Rosa Parks</vt:lpstr>
      <vt:lpstr>Browder v. Gayle  Plaintiffs: Aurelia Browder, Suzie McDonald, Claudette Colvin, and  Mary Louise Smith</vt:lpstr>
      <vt:lpstr>Integration of Central High School in Little Rock, Arkansas</vt:lpstr>
      <vt:lpstr>The Movement Escalates:  Sit-Ins, Freedom Riders, University Integration</vt:lpstr>
      <vt:lpstr>Slide 52</vt:lpstr>
      <vt:lpstr>March on Selma March 7, 9, and 16, 1965 16</vt:lpstr>
      <vt:lpstr>The Civil Rights Act of 1964 and  the Voting Rights Act  of 1965 </vt:lpstr>
      <vt:lpstr>The Assassination of Martin Luther King</vt:lpstr>
    </vt:vector>
  </TitlesOfParts>
  <Company>NARA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Stories of the Civil Rights Era</dc:title>
  <dc:creator>joelwalker</dc:creator>
  <cp:lastModifiedBy>joelwalker</cp:lastModifiedBy>
  <cp:revision>252</cp:revision>
  <dcterms:created xsi:type="dcterms:W3CDTF">2011-02-17T13:37:30Z</dcterms:created>
  <dcterms:modified xsi:type="dcterms:W3CDTF">2013-07-22T19:23:48Z</dcterms:modified>
</cp:coreProperties>
</file>